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sldIdLst>
    <p:sldId id="314"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1143000" y="685800"/>
            <a:ext cx="4572000" cy="3429000"/>
          </a:xfrm>
          <a:prstGeom prst="rect">
            <a:avLst/>
          </a:prstGeom>
        </p:spPr>
        <p:txBody>
          <a:bodyPr/>
          <a:lstStyle/>
          <a:p>
            <a:endParaRPr/>
          </a:p>
        </p:txBody>
      </p:sp>
      <p:sp>
        <p:nvSpPr>
          <p:cNvPr id="200" name="Shape 20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11" name="Picture Placeholder 2"/>
          <p:cNvSpPr>
            <a:spLocks noGrp="1"/>
          </p:cNvSpPr>
          <p:nvPr>
            <p:ph type="pic" idx="21"/>
          </p:nvPr>
        </p:nvSpPr>
        <p:spPr>
          <a:xfrm>
            <a:off x="0" y="0"/>
            <a:ext cx="12192000" cy="6858000"/>
          </a:xfrm>
          <a:prstGeom prst="rect">
            <a:avLst/>
          </a:prstGeom>
        </p:spPr>
        <p:txBody>
          <a:bodyPr lIns="91439" rIns="91439"/>
          <a:lstStyle/>
          <a:p>
            <a:endParaRP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9_Custom Layout">
    <p:spTree>
      <p:nvGrpSpPr>
        <p:cNvPr id="1" name=""/>
        <p:cNvGrpSpPr/>
        <p:nvPr/>
      </p:nvGrpSpPr>
      <p:grpSpPr>
        <a:xfrm>
          <a:off x="0" y="0"/>
          <a:ext cx="0" cy="0"/>
          <a:chOff x="0" y="0"/>
          <a:chExt cx="0" cy="0"/>
        </a:xfrm>
      </p:grpSpPr>
      <p:sp>
        <p:nvSpPr>
          <p:cNvPr id="91" name="Picture Placeholder 2"/>
          <p:cNvSpPr>
            <a:spLocks noGrp="1"/>
          </p:cNvSpPr>
          <p:nvPr>
            <p:ph type="pic" sz="half" idx="21"/>
          </p:nvPr>
        </p:nvSpPr>
        <p:spPr>
          <a:xfrm>
            <a:off x="-1" y="1712911"/>
            <a:ext cx="5584828" cy="5145089"/>
          </a:xfrm>
          <a:prstGeom prst="rect">
            <a:avLst/>
          </a:prstGeom>
        </p:spPr>
        <p:txBody>
          <a:bodyPr lIns="91439" rIns="91439"/>
          <a:lstStyle/>
          <a:p>
            <a:endParaRP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0_Custom Layout">
    <p:spTree>
      <p:nvGrpSpPr>
        <p:cNvPr id="1" name=""/>
        <p:cNvGrpSpPr/>
        <p:nvPr/>
      </p:nvGrpSpPr>
      <p:grpSpPr>
        <a:xfrm>
          <a:off x="0" y="0"/>
          <a:ext cx="0" cy="0"/>
          <a:chOff x="0" y="0"/>
          <a:chExt cx="0" cy="0"/>
        </a:xfrm>
      </p:grpSpPr>
      <p:sp>
        <p:nvSpPr>
          <p:cNvPr id="99" name="Picture Placeholder 2"/>
          <p:cNvSpPr>
            <a:spLocks noGrp="1"/>
          </p:cNvSpPr>
          <p:nvPr>
            <p:ph type="pic" sz="quarter" idx="21"/>
          </p:nvPr>
        </p:nvSpPr>
        <p:spPr>
          <a:xfrm>
            <a:off x="734658" y="1265236"/>
            <a:ext cx="3606801" cy="3440111"/>
          </a:xfrm>
          <a:prstGeom prst="rect">
            <a:avLst/>
          </a:prstGeom>
        </p:spPr>
        <p:txBody>
          <a:bodyPr lIns="91439" rIns="91439"/>
          <a:lstStyle/>
          <a:p>
            <a:endParaRPr/>
          </a:p>
        </p:txBody>
      </p:sp>
      <p:sp>
        <p:nvSpPr>
          <p:cNvPr id="100" name="Picture Placeholder 2"/>
          <p:cNvSpPr>
            <a:spLocks noGrp="1"/>
          </p:cNvSpPr>
          <p:nvPr>
            <p:ph type="pic" sz="quarter" idx="22"/>
          </p:nvPr>
        </p:nvSpPr>
        <p:spPr>
          <a:xfrm>
            <a:off x="2938463" y="4705346"/>
            <a:ext cx="5664201" cy="2152650"/>
          </a:xfrm>
          <a:prstGeom prst="rect">
            <a:avLst/>
          </a:prstGeom>
        </p:spPr>
        <p:txBody>
          <a:bodyPr lIns="91439" rIns="91439"/>
          <a:lstStyle/>
          <a:p>
            <a:endParaRP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1_Custom Layout">
    <p:spTree>
      <p:nvGrpSpPr>
        <p:cNvPr id="1" name=""/>
        <p:cNvGrpSpPr/>
        <p:nvPr/>
      </p:nvGrpSpPr>
      <p:grpSpPr>
        <a:xfrm>
          <a:off x="0" y="0"/>
          <a:ext cx="0" cy="0"/>
          <a:chOff x="0" y="0"/>
          <a:chExt cx="0" cy="0"/>
        </a:xfrm>
      </p:grpSpPr>
      <p:sp>
        <p:nvSpPr>
          <p:cNvPr id="108" name="Picture Placeholder 2"/>
          <p:cNvSpPr>
            <a:spLocks noGrp="1"/>
          </p:cNvSpPr>
          <p:nvPr>
            <p:ph type="pic" sz="half" idx="21"/>
          </p:nvPr>
        </p:nvSpPr>
        <p:spPr>
          <a:xfrm>
            <a:off x="958849" y="1100137"/>
            <a:ext cx="8894764" cy="3125788"/>
          </a:xfrm>
          <a:prstGeom prst="rect">
            <a:avLst/>
          </a:prstGeom>
        </p:spPr>
        <p:txBody>
          <a:bodyPr lIns="91439" rIns="91439"/>
          <a:lstStyle/>
          <a:p>
            <a:endParaRP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2_Custom Layout">
    <p:spTree>
      <p:nvGrpSpPr>
        <p:cNvPr id="1" name=""/>
        <p:cNvGrpSpPr/>
        <p:nvPr/>
      </p:nvGrpSpPr>
      <p:grpSpPr>
        <a:xfrm>
          <a:off x="0" y="0"/>
          <a:ext cx="0" cy="0"/>
          <a:chOff x="0" y="0"/>
          <a:chExt cx="0" cy="0"/>
        </a:xfrm>
      </p:grpSpPr>
      <p:sp>
        <p:nvSpPr>
          <p:cNvPr id="116" name="Picture Placeholder 2"/>
          <p:cNvSpPr>
            <a:spLocks noGrp="1"/>
          </p:cNvSpPr>
          <p:nvPr>
            <p:ph type="pic" idx="21"/>
          </p:nvPr>
        </p:nvSpPr>
        <p:spPr>
          <a:xfrm>
            <a:off x="4367212" y="0"/>
            <a:ext cx="7824788" cy="6858000"/>
          </a:xfrm>
          <a:prstGeom prst="rect">
            <a:avLst/>
          </a:prstGeom>
        </p:spPr>
        <p:txBody>
          <a:bodyPr lIns="91439" rIns="91439"/>
          <a:lstStyle/>
          <a:p>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3_Custom Layout">
    <p:spTree>
      <p:nvGrpSpPr>
        <p:cNvPr id="1" name=""/>
        <p:cNvGrpSpPr/>
        <p:nvPr/>
      </p:nvGrpSpPr>
      <p:grpSpPr>
        <a:xfrm>
          <a:off x="0" y="0"/>
          <a:ext cx="0" cy="0"/>
          <a:chOff x="0" y="0"/>
          <a:chExt cx="0" cy="0"/>
        </a:xfrm>
      </p:grpSpPr>
      <p:sp>
        <p:nvSpPr>
          <p:cNvPr id="124" name="Picture Placeholder 2"/>
          <p:cNvSpPr>
            <a:spLocks noGrp="1"/>
          </p:cNvSpPr>
          <p:nvPr>
            <p:ph type="pic" sz="quarter" idx="21"/>
          </p:nvPr>
        </p:nvSpPr>
        <p:spPr>
          <a:xfrm>
            <a:off x="5145087" y="998537"/>
            <a:ext cx="1970088" cy="4860926"/>
          </a:xfrm>
          <a:prstGeom prst="rect">
            <a:avLst/>
          </a:prstGeom>
        </p:spPr>
        <p:txBody>
          <a:bodyPr lIns="91439" rIns="91439"/>
          <a:lstStyle/>
          <a:p>
            <a:endParaRPr/>
          </a:p>
        </p:txBody>
      </p:sp>
      <p:sp>
        <p:nvSpPr>
          <p:cNvPr id="125" name="Picture Placeholder 2"/>
          <p:cNvSpPr>
            <a:spLocks noGrp="1"/>
          </p:cNvSpPr>
          <p:nvPr>
            <p:ph type="pic" sz="quarter" idx="22"/>
          </p:nvPr>
        </p:nvSpPr>
        <p:spPr>
          <a:xfrm>
            <a:off x="7258050" y="998536"/>
            <a:ext cx="1970088" cy="4860926"/>
          </a:xfrm>
          <a:prstGeom prst="rect">
            <a:avLst/>
          </a:prstGeom>
        </p:spPr>
        <p:txBody>
          <a:bodyPr lIns="91439" rIns="91439"/>
          <a:lstStyle/>
          <a:p>
            <a:endParaRPr/>
          </a:p>
        </p:txBody>
      </p:sp>
      <p:sp>
        <p:nvSpPr>
          <p:cNvPr id="126" name="Picture Placeholder 2"/>
          <p:cNvSpPr>
            <a:spLocks noGrp="1"/>
          </p:cNvSpPr>
          <p:nvPr>
            <p:ph type="pic" sz="quarter" idx="23"/>
          </p:nvPr>
        </p:nvSpPr>
        <p:spPr>
          <a:xfrm>
            <a:off x="9371011" y="998536"/>
            <a:ext cx="1970088" cy="4860926"/>
          </a:xfrm>
          <a:prstGeom prst="rect">
            <a:avLst/>
          </a:prstGeom>
        </p:spPr>
        <p:txBody>
          <a:bodyPr lIns="91439" rIns="91439"/>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4_Custom Layout">
    <p:spTree>
      <p:nvGrpSpPr>
        <p:cNvPr id="1" name=""/>
        <p:cNvGrpSpPr/>
        <p:nvPr/>
      </p:nvGrpSpPr>
      <p:grpSpPr>
        <a:xfrm>
          <a:off x="0" y="0"/>
          <a:ext cx="0" cy="0"/>
          <a:chOff x="0" y="0"/>
          <a:chExt cx="0" cy="0"/>
        </a:xfrm>
      </p:grpSpPr>
      <p:sp>
        <p:nvSpPr>
          <p:cNvPr id="134" name="Picture Placeholder 2"/>
          <p:cNvSpPr>
            <a:spLocks noGrp="1"/>
          </p:cNvSpPr>
          <p:nvPr>
            <p:ph type="pic" idx="21"/>
          </p:nvPr>
        </p:nvSpPr>
        <p:spPr>
          <a:xfrm>
            <a:off x="0" y="0"/>
            <a:ext cx="9667875" cy="4235450"/>
          </a:xfrm>
          <a:prstGeom prst="rect">
            <a:avLst/>
          </a:prstGeom>
        </p:spPr>
        <p:txBody>
          <a:bodyPr lIns="91439" rIns="91439"/>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5_Custom Layout">
    <p:spTree>
      <p:nvGrpSpPr>
        <p:cNvPr id="1" name=""/>
        <p:cNvGrpSpPr/>
        <p:nvPr/>
      </p:nvGrpSpPr>
      <p:grpSpPr>
        <a:xfrm>
          <a:off x="0" y="0"/>
          <a:ext cx="0" cy="0"/>
          <a:chOff x="0" y="0"/>
          <a:chExt cx="0" cy="0"/>
        </a:xfrm>
      </p:grpSpPr>
      <p:sp>
        <p:nvSpPr>
          <p:cNvPr id="142" name="Picture Placeholder 2"/>
          <p:cNvSpPr>
            <a:spLocks noGrp="1"/>
          </p:cNvSpPr>
          <p:nvPr>
            <p:ph type="pic" sz="quarter" idx="21"/>
          </p:nvPr>
        </p:nvSpPr>
        <p:spPr>
          <a:xfrm>
            <a:off x="6095998" y="-12700"/>
            <a:ext cx="4298950" cy="3440111"/>
          </a:xfrm>
          <a:prstGeom prst="rect">
            <a:avLst/>
          </a:prstGeom>
        </p:spPr>
        <p:txBody>
          <a:bodyPr lIns="91439" rIns="91439"/>
          <a:lstStyle/>
          <a:p>
            <a:endParaRPr/>
          </a:p>
        </p:txBody>
      </p:sp>
      <p:sp>
        <p:nvSpPr>
          <p:cNvPr id="143" name="Picture Placeholder 2"/>
          <p:cNvSpPr>
            <a:spLocks noGrp="1"/>
          </p:cNvSpPr>
          <p:nvPr>
            <p:ph type="pic" sz="quarter" idx="22"/>
          </p:nvPr>
        </p:nvSpPr>
        <p:spPr>
          <a:xfrm>
            <a:off x="7893050" y="3440110"/>
            <a:ext cx="4298949" cy="3440112"/>
          </a:xfrm>
          <a:prstGeom prst="rect">
            <a:avLst/>
          </a:prstGeom>
        </p:spPr>
        <p:txBody>
          <a:bodyPr lIns="91439" rIns="91439"/>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6_Custom Layout">
    <p:spTree>
      <p:nvGrpSpPr>
        <p:cNvPr id="1" name=""/>
        <p:cNvGrpSpPr/>
        <p:nvPr/>
      </p:nvGrpSpPr>
      <p:grpSpPr>
        <a:xfrm>
          <a:off x="0" y="0"/>
          <a:ext cx="0" cy="0"/>
          <a:chOff x="0" y="0"/>
          <a:chExt cx="0" cy="0"/>
        </a:xfrm>
      </p:grpSpPr>
      <p:sp>
        <p:nvSpPr>
          <p:cNvPr id="151" name="Picture Placeholder 2"/>
          <p:cNvSpPr>
            <a:spLocks noGrp="1"/>
          </p:cNvSpPr>
          <p:nvPr>
            <p:ph type="pic" sz="quarter" idx="21"/>
          </p:nvPr>
        </p:nvSpPr>
        <p:spPr>
          <a:xfrm>
            <a:off x="0" y="5016500"/>
            <a:ext cx="2663825" cy="1841500"/>
          </a:xfrm>
          <a:prstGeom prst="rect">
            <a:avLst/>
          </a:prstGeom>
        </p:spPr>
        <p:txBody>
          <a:bodyPr lIns="91439" rIns="91439"/>
          <a:lstStyle/>
          <a:p>
            <a:endParaRPr/>
          </a:p>
        </p:txBody>
      </p:sp>
      <p:sp>
        <p:nvSpPr>
          <p:cNvPr id="152" name="Picture Placeholder 2"/>
          <p:cNvSpPr>
            <a:spLocks noGrp="1"/>
          </p:cNvSpPr>
          <p:nvPr>
            <p:ph type="pic" sz="half" idx="22"/>
          </p:nvPr>
        </p:nvSpPr>
        <p:spPr>
          <a:xfrm>
            <a:off x="5886450" y="0"/>
            <a:ext cx="6305550" cy="3302000"/>
          </a:xfrm>
          <a:prstGeom prst="rect">
            <a:avLst/>
          </a:prstGeom>
        </p:spPr>
        <p:txBody>
          <a:bodyPr lIns="91439" rIns="91439"/>
          <a:lstStyle/>
          <a:p>
            <a:endParaRPr/>
          </a:p>
        </p:txBody>
      </p:sp>
      <p:sp>
        <p:nvSpPr>
          <p:cNvPr id="1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7_Custom Layout">
    <p:spTree>
      <p:nvGrpSpPr>
        <p:cNvPr id="1" name=""/>
        <p:cNvGrpSpPr/>
        <p:nvPr/>
      </p:nvGrpSpPr>
      <p:grpSpPr>
        <a:xfrm>
          <a:off x="0" y="0"/>
          <a:ext cx="0" cy="0"/>
          <a:chOff x="0" y="0"/>
          <a:chExt cx="0" cy="0"/>
        </a:xfrm>
      </p:grpSpPr>
      <p:sp>
        <p:nvSpPr>
          <p:cNvPr id="160" name="Picture Placeholder 2"/>
          <p:cNvSpPr>
            <a:spLocks noGrp="1"/>
          </p:cNvSpPr>
          <p:nvPr>
            <p:ph type="pic" sz="half" idx="21"/>
          </p:nvPr>
        </p:nvSpPr>
        <p:spPr>
          <a:xfrm>
            <a:off x="6726238" y="-3176"/>
            <a:ext cx="3725863" cy="6861176"/>
          </a:xfrm>
          <a:prstGeom prst="rect">
            <a:avLst/>
          </a:prstGeom>
        </p:spPr>
        <p:txBody>
          <a:bodyPr lIns="91439" rIns="91439"/>
          <a:lstStyle/>
          <a:p>
            <a:endParaRPr/>
          </a:p>
        </p:txBody>
      </p:sp>
      <p:sp>
        <p:nvSpPr>
          <p:cNvPr id="1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8_Custom Layout">
    <p:spTree>
      <p:nvGrpSpPr>
        <p:cNvPr id="1" name=""/>
        <p:cNvGrpSpPr/>
        <p:nvPr/>
      </p:nvGrpSpPr>
      <p:grpSpPr>
        <a:xfrm>
          <a:off x="0" y="0"/>
          <a:ext cx="0" cy="0"/>
          <a:chOff x="0" y="0"/>
          <a:chExt cx="0" cy="0"/>
        </a:xfrm>
      </p:grpSpPr>
      <p:sp>
        <p:nvSpPr>
          <p:cNvPr id="168" name="Picture Placeholder 2"/>
          <p:cNvSpPr>
            <a:spLocks noGrp="1"/>
          </p:cNvSpPr>
          <p:nvPr>
            <p:ph type="pic" sz="quarter" idx="21"/>
          </p:nvPr>
        </p:nvSpPr>
        <p:spPr>
          <a:xfrm>
            <a:off x="7685088" y="1101725"/>
            <a:ext cx="2230438" cy="4768850"/>
          </a:xfrm>
          <a:prstGeom prst="rect">
            <a:avLst/>
          </a:prstGeom>
        </p:spPr>
        <p:txBody>
          <a:bodyPr lIns="91439" rIns="91439"/>
          <a:lstStyle/>
          <a:p>
            <a:endParaRPr/>
          </a:p>
        </p:txBody>
      </p:sp>
      <p:sp>
        <p:nvSpPr>
          <p:cNvPr id="1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Custom Layout">
    <p:spTree>
      <p:nvGrpSpPr>
        <p:cNvPr id="1" name=""/>
        <p:cNvGrpSpPr/>
        <p:nvPr/>
      </p:nvGrpSpPr>
      <p:grpSpPr>
        <a:xfrm>
          <a:off x="0" y="0"/>
          <a:ext cx="0" cy="0"/>
          <a:chOff x="0" y="0"/>
          <a:chExt cx="0" cy="0"/>
        </a:xfrm>
      </p:grpSpPr>
      <p:sp>
        <p:nvSpPr>
          <p:cNvPr id="19" name="Picture Placeholder 2"/>
          <p:cNvSpPr>
            <a:spLocks noGrp="1"/>
          </p:cNvSpPr>
          <p:nvPr>
            <p:ph type="pic" sz="half" idx="21"/>
          </p:nvPr>
        </p:nvSpPr>
        <p:spPr>
          <a:xfrm>
            <a:off x="7394575" y="1171575"/>
            <a:ext cx="3543300" cy="4722813"/>
          </a:xfrm>
          <a:prstGeom prst="rect">
            <a:avLst/>
          </a:prstGeom>
        </p:spPr>
        <p:txBody>
          <a:bodyPr lIns="91439" rIns="91439"/>
          <a:lstStyle/>
          <a:p>
            <a:endParaRP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9_Custom Layout">
    <p:spTree>
      <p:nvGrpSpPr>
        <p:cNvPr id="1" name=""/>
        <p:cNvGrpSpPr/>
        <p:nvPr/>
      </p:nvGrpSpPr>
      <p:grpSpPr>
        <a:xfrm>
          <a:off x="0" y="0"/>
          <a:ext cx="0" cy="0"/>
          <a:chOff x="0" y="0"/>
          <a:chExt cx="0" cy="0"/>
        </a:xfrm>
      </p:grpSpPr>
      <p:sp>
        <p:nvSpPr>
          <p:cNvPr id="176" name="Picture Placeholder 2"/>
          <p:cNvSpPr>
            <a:spLocks noGrp="1"/>
          </p:cNvSpPr>
          <p:nvPr>
            <p:ph type="pic" sz="half" idx="21"/>
          </p:nvPr>
        </p:nvSpPr>
        <p:spPr>
          <a:xfrm>
            <a:off x="4649787" y="1184273"/>
            <a:ext cx="2813051" cy="6015040"/>
          </a:xfrm>
          <a:prstGeom prst="rect">
            <a:avLst/>
          </a:prstGeom>
        </p:spPr>
        <p:txBody>
          <a:bodyPr lIns="91439" rIns="91439"/>
          <a:lstStyle/>
          <a:p>
            <a:endParaRPr/>
          </a:p>
        </p:txBody>
      </p:sp>
      <p:sp>
        <p:nvSpPr>
          <p:cNvPr id="1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20_Custom Layout">
    <p:spTree>
      <p:nvGrpSpPr>
        <p:cNvPr id="1" name=""/>
        <p:cNvGrpSpPr/>
        <p:nvPr/>
      </p:nvGrpSpPr>
      <p:grpSpPr>
        <a:xfrm>
          <a:off x="0" y="0"/>
          <a:ext cx="0" cy="0"/>
          <a:chOff x="0" y="0"/>
          <a:chExt cx="0" cy="0"/>
        </a:xfrm>
      </p:grpSpPr>
      <p:sp>
        <p:nvSpPr>
          <p:cNvPr id="184" name="Picture Placeholder 2"/>
          <p:cNvSpPr>
            <a:spLocks noGrp="1"/>
          </p:cNvSpPr>
          <p:nvPr>
            <p:ph type="pic" sz="quarter" idx="21"/>
          </p:nvPr>
        </p:nvSpPr>
        <p:spPr>
          <a:xfrm>
            <a:off x="7808913" y="1365250"/>
            <a:ext cx="3244851" cy="4308475"/>
          </a:xfrm>
          <a:prstGeom prst="rect">
            <a:avLst/>
          </a:prstGeom>
        </p:spPr>
        <p:txBody>
          <a:bodyPr lIns="91439" rIns="91439"/>
          <a:lstStyle/>
          <a:p>
            <a:endParaRPr/>
          </a:p>
        </p:txBody>
      </p:sp>
      <p:sp>
        <p:nvSpPr>
          <p:cNvPr id="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21_Custom Layout">
    <p:spTree>
      <p:nvGrpSpPr>
        <p:cNvPr id="1" name=""/>
        <p:cNvGrpSpPr/>
        <p:nvPr/>
      </p:nvGrpSpPr>
      <p:grpSpPr>
        <a:xfrm>
          <a:off x="0" y="0"/>
          <a:ext cx="0" cy="0"/>
          <a:chOff x="0" y="0"/>
          <a:chExt cx="0" cy="0"/>
        </a:xfrm>
      </p:grpSpPr>
      <p:sp>
        <p:nvSpPr>
          <p:cNvPr id="192" name="Picture Placeholder 2"/>
          <p:cNvSpPr>
            <a:spLocks noGrp="1"/>
          </p:cNvSpPr>
          <p:nvPr>
            <p:ph type="pic" sz="quarter" idx="21"/>
          </p:nvPr>
        </p:nvSpPr>
        <p:spPr>
          <a:xfrm>
            <a:off x="4083048" y="2636838"/>
            <a:ext cx="4030664" cy="2219326"/>
          </a:xfrm>
          <a:prstGeom prst="rect">
            <a:avLst/>
          </a:prstGeom>
        </p:spPr>
        <p:txBody>
          <a:bodyPr lIns="91439" rIns="91439"/>
          <a:lstStyle/>
          <a:p>
            <a:endParaRPr/>
          </a:p>
        </p:txBody>
      </p:sp>
      <p:sp>
        <p:nvSpPr>
          <p:cNvPr id="1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2_Custom Layout">
    <p:spTree>
      <p:nvGrpSpPr>
        <p:cNvPr id="1" name=""/>
        <p:cNvGrpSpPr/>
        <p:nvPr/>
      </p:nvGrpSpPr>
      <p:grpSpPr>
        <a:xfrm>
          <a:off x="0" y="0"/>
          <a:ext cx="0" cy="0"/>
          <a:chOff x="0" y="0"/>
          <a:chExt cx="0" cy="0"/>
        </a:xfrm>
      </p:grpSpPr>
      <p:sp>
        <p:nvSpPr>
          <p:cNvPr id="27" name="Picture Placeholder 2"/>
          <p:cNvSpPr>
            <a:spLocks noGrp="1"/>
          </p:cNvSpPr>
          <p:nvPr>
            <p:ph type="pic" idx="21"/>
          </p:nvPr>
        </p:nvSpPr>
        <p:spPr>
          <a:xfrm>
            <a:off x="0" y="0"/>
            <a:ext cx="5113338" cy="6858000"/>
          </a:xfrm>
          <a:prstGeom prst="rect">
            <a:avLst/>
          </a:prstGeom>
        </p:spPr>
        <p:txBody>
          <a:bodyPr lIns="91439" rIns="91439"/>
          <a:lstStyle/>
          <a:p>
            <a:endParaRP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3_Custom Layout">
    <p:spTree>
      <p:nvGrpSpPr>
        <p:cNvPr id="1" name=""/>
        <p:cNvGrpSpPr/>
        <p:nvPr/>
      </p:nvGrpSpPr>
      <p:grpSpPr>
        <a:xfrm>
          <a:off x="0" y="0"/>
          <a:ext cx="0" cy="0"/>
          <a:chOff x="0" y="0"/>
          <a:chExt cx="0" cy="0"/>
        </a:xfrm>
      </p:grpSpPr>
      <p:sp>
        <p:nvSpPr>
          <p:cNvPr id="35" name="Picture Placeholder 2"/>
          <p:cNvSpPr>
            <a:spLocks noGrp="1"/>
          </p:cNvSpPr>
          <p:nvPr>
            <p:ph type="pic" sz="quarter" idx="21"/>
          </p:nvPr>
        </p:nvSpPr>
        <p:spPr>
          <a:xfrm>
            <a:off x="8720138" y="1393825"/>
            <a:ext cx="3471863" cy="2732087"/>
          </a:xfrm>
          <a:prstGeom prst="rect">
            <a:avLst/>
          </a:prstGeom>
        </p:spPr>
        <p:txBody>
          <a:bodyPr lIns="91439" rIns="91439"/>
          <a:lstStyle/>
          <a:p>
            <a:endParaRPr/>
          </a:p>
        </p:txBody>
      </p:sp>
      <p:sp>
        <p:nvSpPr>
          <p:cNvPr id="36" name="Picture Placeholder 2"/>
          <p:cNvSpPr>
            <a:spLocks noGrp="1"/>
          </p:cNvSpPr>
          <p:nvPr>
            <p:ph type="pic" sz="quarter" idx="22"/>
          </p:nvPr>
        </p:nvSpPr>
        <p:spPr>
          <a:xfrm>
            <a:off x="6623050" y="4125912"/>
            <a:ext cx="5568950" cy="2732088"/>
          </a:xfrm>
          <a:prstGeom prst="rect">
            <a:avLst/>
          </a:prstGeom>
        </p:spPr>
        <p:txBody>
          <a:bodyPr lIns="91439" rIns="91439"/>
          <a:lstStyle/>
          <a:p>
            <a:endParaRP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4_Custom Layout">
    <p:spTree>
      <p:nvGrpSpPr>
        <p:cNvPr id="1" name=""/>
        <p:cNvGrpSpPr/>
        <p:nvPr/>
      </p:nvGrpSpPr>
      <p:grpSpPr>
        <a:xfrm>
          <a:off x="0" y="0"/>
          <a:ext cx="0" cy="0"/>
          <a:chOff x="0" y="0"/>
          <a:chExt cx="0" cy="0"/>
        </a:xfrm>
      </p:grpSpPr>
      <p:sp>
        <p:nvSpPr>
          <p:cNvPr id="44" name="Picture Placeholder 2"/>
          <p:cNvSpPr>
            <a:spLocks noGrp="1"/>
          </p:cNvSpPr>
          <p:nvPr>
            <p:ph type="pic" idx="21"/>
          </p:nvPr>
        </p:nvSpPr>
        <p:spPr>
          <a:xfrm>
            <a:off x="0" y="0"/>
            <a:ext cx="12192000" cy="3266984"/>
          </a:xfrm>
          <a:prstGeom prst="rect">
            <a:avLst/>
          </a:prstGeom>
        </p:spPr>
        <p:txBody>
          <a:bodyPr lIns="91439" rIns="91439"/>
          <a:lstStyle/>
          <a:p>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5_Custom Layout">
    <p:spTree>
      <p:nvGrpSpPr>
        <p:cNvPr id="1" name=""/>
        <p:cNvGrpSpPr/>
        <p:nvPr/>
      </p:nvGrpSpPr>
      <p:grpSpPr>
        <a:xfrm>
          <a:off x="0" y="0"/>
          <a:ext cx="0" cy="0"/>
          <a:chOff x="0" y="0"/>
          <a:chExt cx="0" cy="0"/>
        </a:xfrm>
      </p:grpSpPr>
      <p:sp>
        <p:nvSpPr>
          <p:cNvPr id="52" name="Picture Placeholder 2"/>
          <p:cNvSpPr>
            <a:spLocks noGrp="1"/>
          </p:cNvSpPr>
          <p:nvPr>
            <p:ph type="pic" idx="21"/>
          </p:nvPr>
        </p:nvSpPr>
        <p:spPr>
          <a:xfrm>
            <a:off x="4722812" y="1"/>
            <a:ext cx="6572250" cy="6858001"/>
          </a:xfrm>
          <a:prstGeom prst="rect">
            <a:avLst/>
          </a:prstGeom>
        </p:spPr>
        <p:txBody>
          <a:bodyPr lIns="91439" rIns="91439"/>
          <a:lstStyle/>
          <a:p>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6_Custom Layout">
    <p:spTree>
      <p:nvGrpSpPr>
        <p:cNvPr id="1" name=""/>
        <p:cNvGrpSpPr/>
        <p:nvPr/>
      </p:nvGrpSpPr>
      <p:grpSpPr>
        <a:xfrm>
          <a:off x="0" y="0"/>
          <a:ext cx="0" cy="0"/>
          <a:chOff x="0" y="0"/>
          <a:chExt cx="0" cy="0"/>
        </a:xfrm>
      </p:grpSpPr>
      <p:sp>
        <p:nvSpPr>
          <p:cNvPr id="60" name="Picture Placeholder 2"/>
          <p:cNvSpPr>
            <a:spLocks noGrp="1"/>
          </p:cNvSpPr>
          <p:nvPr>
            <p:ph type="pic" sz="half" idx="21"/>
          </p:nvPr>
        </p:nvSpPr>
        <p:spPr>
          <a:xfrm>
            <a:off x="957262" y="4694237"/>
            <a:ext cx="8826501" cy="2163763"/>
          </a:xfrm>
          <a:prstGeom prst="rect">
            <a:avLst/>
          </a:prstGeom>
        </p:spPr>
        <p:txBody>
          <a:bodyPr lIns="91439" rIns="91439"/>
          <a:lstStyle/>
          <a:p>
            <a:endParaRPr/>
          </a:p>
        </p:txBody>
      </p:sp>
      <p:sp>
        <p:nvSpPr>
          <p:cNvPr id="61" name="Picture Placeholder 2"/>
          <p:cNvSpPr>
            <a:spLocks noGrp="1"/>
          </p:cNvSpPr>
          <p:nvPr>
            <p:ph type="pic" sz="quarter" idx="22"/>
          </p:nvPr>
        </p:nvSpPr>
        <p:spPr>
          <a:xfrm>
            <a:off x="9783763" y="1265237"/>
            <a:ext cx="1809751" cy="1673226"/>
          </a:xfrm>
          <a:prstGeom prst="rect">
            <a:avLst/>
          </a:prstGeom>
        </p:spPr>
        <p:txBody>
          <a:bodyPr lIns="91439" rIns="91439"/>
          <a:lstStyle/>
          <a:p>
            <a:endParaRP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7_Custom Layout">
    <p:spTree>
      <p:nvGrpSpPr>
        <p:cNvPr id="1" name=""/>
        <p:cNvGrpSpPr/>
        <p:nvPr/>
      </p:nvGrpSpPr>
      <p:grpSpPr>
        <a:xfrm>
          <a:off x="0" y="0"/>
          <a:ext cx="0" cy="0"/>
          <a:chOff x="0" y="0"/>
          <a:chExt cx="0" cy="0"/>
        </a:xfrm>
      </p:grpSpPr>
      <p:sp>
        <p:nvSpPr>
          <p:cNvPr id="69" name="Picture Placeholder 2"/>
          <p:cNvSpPr>
            <a:spLocks noGrp="1"/>
          </p:cNvSpPr>
          <p:nvPr>
            <p:ph type="pic" sz="half" idx="21"/>
          </p:nvPr>
        </p:nvSpPr>
        <p:spPr>
          <a:xfrm>
            <a:off x="0" y="0"/>
            <a:ext cx="2849564" cy="6858000"/>
          </a:xfrm>
          <a:prstGeom prst="rect">
            <a:avLst/>
          </a:prstGeom>
        </p:spPr>
        <p:txBody>
          <a:bodyPr lIns="91439" rIns="91439"/>
          <a:lstStyle/>
          <a:p>
            <a:endParaRPr/>
          </a:p>
        </p:txBody>
      </p:sp>
      <p:sp>
        <p:nvSpPr>
          <p:cNvPr id="70" name="Picture Placeholder 2"/>
          <p:cNvSpPr>
            <a:spLocks noGrp="1"/>
          </p:cNvSpPr>
          <p:nvPr>
            <p:ph type="pic" sz="quarter" idx="22"/>
          </p:nvPr>
        </p:nvSpPr>
        <p:spPr>
          <a:xfrm>
            <a:off x="3848100" y="3519487"/>
            <a:ext cx="2247900" cy="1706563"/>
          </a:xfrm>
          <a:prstGeom prst="rect">
            <a:avLst/>
          </a:prstGeom>
        </p:spPr>
        <p:txBody>
          <a:bodyPr lIns="91439" rIns="91439"/>
          <a:lstStyle/>
          <a:p>
            <a:endParaRPr/>
          </a:p>
        </p:txBody>
      </p:sp>
      <p:sp>
        <p:nvSpPr>
          <p:cNvPr id="71" name="Picture Placeholder 2"/>
          <p:cNvSpPr>
            <a:spLocks noGrp="1"/>
          </p:cNvSpPr>
          <p:nvPr>
            <p:ph type="pic" sz="quarter" idx="23"/>
          </p:nvPr>
        </p:nvSpPr>
        <p:spPr>
          <a:xfrm>
            <a:off x="6562725" y="3519487"/>
            <a:ext cx="2247900" cy="1706563"/>
          </a:xfrm>
          <a:prstGeom prst="rect">
            <a:avLst/>
          </a:prstGeom>
        </p:spPr>
        <p:txBody>
          <a:bodyPr lIns="91439" rIns="91439"/>
          <a:lstStyle/>
          <a:p>
            <a:endParaRPr/>
          </a:p>
        </p:txBody>
      </p:sp>
      <p:sp>
        <p:nvSpPr>
          <p:cNvPr id="72" name="Picture Placeholder 2"/>
          <p:cNvSpPr>
            <a:spLocks noGrp="1"/>
          </p:cNvSpPr>
          <p:nvPr>
            <p:ph type="pic" sz="quarter" idx="24"/>
          </p:nvPr>
        </p:nvSpPr>
        <p:spPr>
          <a:xfrm>
            <a:off x="9332913" y="3519487"/>
            <a:ext cx="2247901" cy="1706563"/>
          </a:xfrm>
          <a:prstGeom prst="rect">
            <a:avLst/>
          </a:prstGeom>
        </p:spPr>
        <p:txBody>
          <a:bodyPr lIns="91439" rIns="91439"/>
          <a:lstStyle/>
          <a:p>
            <a:endParaRP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8_Custom Layout">
    <p:spTree>
      <p:nvGrpSpPr>
        <p:cNvPr id="1" name=""/>
        <p:cNvGrpSpPr/>
        <p:nvPr/>
      </p:nvGrpSpPr>
      <p:grpSpPr>
        <a:xfrm>
          <a:off x="0" y="0"/>
          <a:ext cx="0" cy="0"/>
          <a:chOff x="0" y="0"/>
          <a:chExt cx="0" cy="0"/>
        </a:xfrm>
      </p:grpSpPr>
      <p:sp>
        <p:nvSpPr>
          <p:cNvPr id="80" name="Picture Placeholder 2"/>
          <p:cNvSpPr>
            <a:spLocks noGrp="1"/>
          </p:cNvSpPr>
          <p:nvPr>
            <p:ph type="pic" sz="quarter" idx="21"/>
          </p:nvPr>
        </p:nvSpPr>
        <p:spPr>
          <a:xfrm>
            <a:off x="6889750" y="1309687"/>
            <a:ext cx="2055814" cy="1606551"/>
          </a:xfrm>
          <a:prstGeom prst="rect">
            <a:avLst/>
          </a:prstGeom>
        </p:spPr>
        <p:txBody>
          <a:bodyPr lIns="91439" rIns="91439"/>
          <a:lstStyle/>
          <a:p>
            <a:endParaRPr/>
          </a:p>
        </p:txBody>
      </p:sp>
      <p:sp>
        <p:nvSpPr>
          <p:cNvPr id="81" name="Picture Placeholder 2"/>
          <p:cNvSpPr>
            <a:spLocks noGrp="1"/>
          </p:cNvSpPr>
          <p:nvPr>
            <p:ph type="pic" sz="quarter" idx="22"/>
          </p:nvPr>
        </p:nvSpPr>
        <p:spPr>
          <a:xfrm>
            <a:off x="9410700" y="1309687"/>
            <a:ext cx="2055814" cy="1606551"/>
          </a:xfrm>
          <a:prstGeom prst="rect">
            <a:avLst/>
          </a:prstGeom>
        </p:spPr>
        <p:txBody>
          <a:bodyPr lIns="91439" rIns="91439"/>
          <a:lstStyle/>
          <a:p>
            <a:endParaRPr/>
          </a:p>
        </p:txBody>
      </p:sp>
      <p:sp>
        <p:nvSpPr>
          <p:cNvPr id="82" name="Picture Placeholder 2"/>
          <p:cNvSpPr>
            <a:spLocks noGrp="1"/>
          </p:cNvSpPr>
          <p:nvPr>
            <p:ph type="pic" sz="quarter" idx="23"/>
          </p:nvPr>
        </p:nvSpPr>
        <p:spPr>
          <a:xfrm>
            <a:off x="6889750" y="3870325"/>
            <a:ext cx="2055814" cy="1606550"/>
          </a:xfrm>
          <a:prstGeom prst="rect">
            <a:avLst/>
          </a:prstGeom>
        </p:spPr>
        <p:txBody>
          <a:bodyPr lIns="91439" rIns="91439"/>
          <a:lstStyle/>
          <a:p>
            <a:endParaRPr/>
          </a:p>
        </p:txBody>
      </p:sp>
      <p:sp>
        <p:nvSpPr>
          <p:cNvPr id="83" name="Picture Placeholder 2"/>
          <p:cNvSpPr>
            <a:spLocks noGrp="1"/>
          </p:cNvSpPr>
          <p:nvPr>
            <p:ph type="pic" sz="quarter" idx="24"/>
          </p:nvPr>
        </p:nvSpPr>
        <p:spPr>
          <a:xfrm>
            <a:off x="9410700" y="3870325"/>
            <a:ext cx="2055814" cy="1606550"/>
          </a:xfrm>
          <a:prstGeom prst="rect">
            <a:avLst/>
          </a:prstGeom>
        </p:spPr>
        <p:txBody>
          <a:bodyPr lIns="91439" rIns="91439"/>
          <a:lstStyle/>
          <a:p>
            <a:endParaRP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8.xml"/><Relationship Id="rId5" Type="http://schemas.openxmlformats.org/officeDocument/2006/relationships/image" Target="../media/image49.jpe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F80A6BF0-0578-5541-9AC7-37DEA28D7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 y="0"/>
            <a:ext cx="12188488" cy="6858000"/>
          </a:xfrm>
          <a:prstGeom prst="rect">
            <a:avLst/>
          </a:prstGeom>
        </p:spPr>
      </p:pic>
    </p:spTree>
    <p:extLst>
      <p:ext uri="{BB962C8B-B14F-4D97-AF65-F5344CB8AC3E}">
        <p14:creationId xmlns:p14="http://schemas.microsoft.com/office/powerpoint/2010/main" val="152964248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Parallelogram 23"/>
          <p:cNvSpPr/>
          <p:nvPr/>
        </p:nvSpPr>
        <p:spPr>
          <a:xfrm>
            <a:off x="9112928" y="2138130"/>
            <a:ext cx="1697704" cy="13586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239" y="0"/>
                </a:lnTo>
                <a:lnTo>
                  <a:pt x="21600" y="0"/>
                </a:lnTo>
                <a:lnTo>
                  <a:pt x="15361" y="21600"/>
                </a:lnTo>
                <a:close/>
              </a:path>
            </a:pathLst>
          </a:custGeom>
          <a:solidFill>
            <a:srgbClr val="0A3751"/>
          </a:solidFill>
          <a:ln w="12700">
            <a:miter lim="400000"/>
          </a:ln>
        </p:spPr>
        <p:txBody>
          <a:bodyPr lIns="45719" rIns="45719" anchor="ctr"/>
          <a:lstStyle/>
          <a:p>
            <a:pPr algn="ctr">
              <a:defRPr>
                <a:solidFill>
                  <a:srgbClr val="FFFFFF"/>
                </a:solidFill>
              </a:defRPr>
            </a:pPr>
            <a:endParaRPr/>
          </a:p>
        </p:txBody>
      </p:sp>
      <p:sp>
        <p:nvSpPr>
          <p:cNvPr id="351" name="Parallelogram 13"/>
          <p:cNvSpPr/>
          <p:nvPr/>
        </p:nvSpPr>
        <p:spPr>
          <a:xfrm>
            <a:off x="6079918" y="3429001"/>
            <a:ext cx="3069947" cy="2456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239" y="0"/>
                </a:lnTo>
                <a:lnTo>
                  <a:pt x="21600" y="0"/>
                </a:lnTo>
                <a:lnTo>
                  <a:pt x="15361" y="21600"/>
                </a:lnTo>
                <a:close/>
              </a:path>
            </a:pathLst>
          </a:custGeom>
          <a:gradFill>
            <a:gsLst>
              <a:gs pos="5000">
                <a:srgbClr val="FF892F"/>
              </a:gs>
              <a:gs pos="99000">
                <a:srgbClr val="F80066"/>
              </a:gs>
            </a:gsLst>
            <a:lin ang="6599999"/>
          </a:gradFill>
          <a:ln w="12700">
            <a:miter lim="400000"/>
          </a:ln>
        </p:spPr>
        <p:txBody>
          <a:bodyPr lIns="45719" rIns="45719" anchor="ctr"/>
          <a:lstStyle/>
          <a:p>
            <a:pPr algn="ctr">
              <a:defRPr>
                <a:solidFill>
                  <a:srgbClr val="FFFFFF"/>
                </a:solidFill>
              </a:defRPr>
            </a:pPr>
            <a:endParaRPr/>
          </a:p>
        </p:txBody>
      </p:sp>
      <p:sp>
        <p:nvSpPr>
          <p:cNvPr id="352" name="Group 5"/>
          <p:cNvSpPr/>
          <p:nvPr/>
        </p:nvSpPr>
        <p:spPr>
          <a:xfrm>
            <a:off x="414479" y="379643"/>
            <a:ext cx="121767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353" name="TextBox 19"/>
          <p:cNvSpPr txBox="1"/>
          <p:nvPr/>
        </p:nvSpPr>
        <p:spPr>
          <a:xfrm>
            <a:off x="1107962" y="3959632"/>
            <a:ext cx="3328734" cy="169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200000"/>
              </a:lnSpc>
              <a:defRPr sz="12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PAIN</a:t>
            </a:r>
            <a:r>
              <a:t>: </a:t>
            </a:r>
          </a:p>
          <a:p>
            <a:pPr algn="just">
              <a:lnSpc>
                <a:spcPct val="200000"/>
              </a:lnSpc>
              <a:defRPr sz="1200">
                <a:latin typeface="American Typewriter"/>
                <a:ea typeface="American Typewriter"/>
                <a:cs typeface="American Typewriter"/>
                <a:sym typeface="American Typewriter"/>
              </a:defRPr>
            </a:pPr>
            <a:r>
              <a:t>HC Sons had no idea what digital marketing approach would work best for their business model because none of the general methods worked.</a:t>
            </a:r>
          </a:p>
        </p:txBody>
      </p:sp>
      <p:sp>
        <p:nvSpPr>
          <p:cNvPr id="354" name="TextBox 21"/>
          <p:cNvSpPr txBox="1"/>
          <p:nvPr/>
        </p:nvSpPr>
        <p:spPr>
          <a:xfrm>
            <a:off x="1107962" y="1630378"/>
            <a:ext cx="3328734" cy="17001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200000"/>
              </a:lnSpc>
              <a:defRPr sz="1200" b="1">
                <a:latin typeface="American Typewriter"/>
                <a:ea typeface="American Typewriter"/>
                <a:cs typeface="American Typewriter"/>
                <a:sym typeface="American Typewriter"/>
              </a:defRPr>
            </a:pPr>
            <a:r>
              <a:rPr b="0">
                <a:latin typeface="American Typewriter Semibold"/>
                <a:ea typeface="American Typewriter Semibold"/>
                <a:cs typeface="American Typewriter Semibold"/>
                <a:sym typeface="American Typewriter Semibold"/>
              </a:rPr>
              <a:t>GAIN:</a:t>
            </a:r>
            <a:r>
              <a:t> </a:t>
            </a:r>
          </a:p>
          <a:p>
            <a:pPr algn="just">
              <a:lnSpc>
                <a:spcPct val="200000"/>
              </a:lnSpc>
              <a:defRPr sz="1200">
                <a:latin typeface="American Typewriter"/>
                <a:ea typeface="American Typewriter"/>
                <a:cs typeface="American Typewriter"/>
                <a:sym typeface="American Typewriter"/>
              </a:defRPr>
            </a:pPr>
            <a:r>
              <a:t>HC Sons wanted to get their online business off to a good start to develop their client base, compete online, and boost profitability.</a:t>
            </a:r>
          </a:p>
        </p:txBody>
      </p:sp>
      <p:sp>
        <p:nvSpPr>
          <p:cNvPr id="355" name="Straight Connector 24"/>
          <p:cNvSpPr/>
          <p:nvPr/>
        </p:nvSpPr>
        <p:spPr>
          <a:xfrm>
            <a:off x="1074541" y="1315838"/>
            <a:ext cx="1020932" cy="1"/>
          </a:xfrm>
          <a:prstGeom prst="line">
            <a:avLst/>
          </a:prstGeom>
          <a:ln w="6350">
            <a:solidFill>
              <a:srgbClr val="0A3751"/>
            </a:solidFill>
            <a:miter/>
          </a:ln>
        </p:spPr>
        <p:txBody>
          <a:bodyPr lIns="45719" rIns="45719"/>
          <a:lstStyle/>
          <a:p>
            <a:endParaRPr/>
          </a:p>
        </p:txBody>
      </p:sp>
      <p:sp>
        <p:nvSpPr>
          <p:cNvPr id="356" name="Straight Connector 25"/>
          <p:cNvSpPr/>
          <p:nvPr/>
        </p:nvSpPr>
        <p:spPr>
          <a:xfrm>
            <a:off x="1074541" y="3645092"/>
            <a:ext cx="1020932" cy="1"/>
          </a:xfrm>
          <a:prstGeom prst="line">
            <a:avLst/>
          </a:prstGeom>
          <a:ln w="6350">
            <a:solidFill>
              <a:srgbClr val="0A3751"/>
            </a:solidFill>
            <a:miter/>
          </a:ln>
        </p:spPr>
        <p:txBody>
          <a:bodyPr lIns="45719" rIns="45719"/>
          <a:lstStyle/>
          <a:p>
            <a:endParaRPr/>
          </a:p>
        </p:txBody>
      </p:sp>
      <p:pic>
        <p:nvPicPr>
          <p:cNvPr id="357" name="Picture Placeholder 2" descr="Picture Placeholder 2"/>
          <p:cNvPicPr>
            <a:picLocks noGrp="1" noChangeAspect="1"/>
          </p:cNvPicPr>
          <p:nvPr>
            <p:ph type="pic" idx="21"/>
          </p:nvPr>
        </p:nvPicPr>
        <p:blipFill>
          <a:blip r:embed="rId2"/>
          <a:srcRect l="5" r="5"/>
          <a:stretch>
            <a:fillRect/>
          </a:stretch>
        </p:blipFill>
        <p:spPr>
          <a:xfrm>
            <a:off x="6937075" y="41197"/>
            <a:ext cx="2195513" cy="3388488"/>
          </a:xfrm>
          <a:custGeom>
            <a:avLst/>
            <a:gdLst/>
            <a:ahLst/>
            <a:cxnLst>
              <a:cxn ang="0">
                <a:pos x="wd2" y="hd2"/>
              </a:cxn>
              <a:cxn ang="5400000">
                <a:pos x="wd2" y="hd2"/>
              </a:cxn>
              <a:cxn ang="10800000">
                <a:pos x="wd2" y="hd2"/>
              </a:cxn>
              <a:cxn ang="16200000">
                <a:pos x="wd2" y="hd2"/>
              </a:cxn>
            </a:cxnLst>
            <a:rect l="0" t="0" r="r" b="b"/>
            <a:pathLst>
              <a:path w="21600" h="21600" extrusionOk="0">
                <a:moveTo>
                  <a:pt x="1780" y="0"/>
                </a:moveTo>
                <a:lnTo>
                  <a:pt x="0" y="3193"/>
                </a:lnTo>
                <a:lnTo>
                  <a:pt x="0" y="21600"/>
                </a:lnTo>
                <a:lnTo>
                  <a:pt x="19820" y="21600"/>
                </a:lnTo>
                <a:lnTo>
                  <a:pt x="21600" y="18407"/>
                </a:lnTo>
                <a:lnTo>
                  <a:pt x="21600" y="0"/>
                </a:lnTo>
                <a:lnTo>
                  <a:pt x="1780" y="0"/>
                </a:lnTo>
                <a:close/>
              </a:path>
            </a:pathLst>
          </a:custGeom>
        </p:spPr>
      </p:pic>
      <p:pic>
        <p:nvPicPr>
          <p:cNvPr id="358" name="Picture Placeholder 4" descr="Picture Placeholder 4"/>
          <p:cNvPicPr>
            <a:picLocks noGrp="1" noChangeAspect="1"/>
          </p:cNvPicPr>
          <p:nvPr>
            <p:ph type="pic" idx="22"/>
          </p:nvPr>
        </p:nvPicPr>
        <p:blipFill>
          <a:blip r:embed="rId3"/>
          <a:srcRect t="111" b="111"/>
          <a:stretch>
            <a:fillRect/>
          </a:stretch>
        </p:blipFill>
        <p:spPr>
          <a:xfrm>
            <a:off x="8932489" y="3440110"/>
            <a:ext cx="2245471" cy="3440114"/>
          </a:xfrm>
          <a:custGeom>
            <a:avLst/>
            <a:gdLst/>
            <a:ahLst/>
            <a:cxnLst>
              <a:cxn ang="0">
                <a:pos x="wd2" y="hd2"/>
              </a:cxn>
              <a:cxn ang="5400000">
                <a:pos x="wd2" y="hd2"/>
              </a:cxn>
              <a:cxn ang="10800000">
                <a:pos x="wd2" y="hd2"/>
              </a:cxn>
              <a:cxn ang="16200000">
                <a:pos x="wd2" y="hd2"/>
              </a:cxn>
            </a:cxnLst>
            <a:rect l="0" t="0" r="r" b="b"/>
            <a:pathLst>
              <a:path w="21600" h="21600" extrusionOk="0">
                <a:moveTo>
                  <a:pt x="2069" y="0"/>
                </a:moveTo>
                <a:lnTo>
                  <a:pt x="0" y="3740"/>
                </a:lnTo>
                <a:lnTo>
                  <a:pt x="0" y="21600"/>
                </a:lnTo>
                <a:lnTo>
                  <a:pt x="19531" y="21600"/>
                </a:lnTo>
                <a:lnTo>
                  <a:pt x="21600" y="17860"/>
                </a:lnTo>
                <a:lnTo>
                  <a:pt x="21600" y="0"/>
                </a:lnTo>
                <a:lnTo>
                  <a:pt x="2069" y="0"/>
                </a:lnTo>
                <a:close/>
              </a:path>
            </a:pathLst>
          </a:cu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Rectangle 20"/>
          <p:cNvSpPr/>
          <p:nvPr/>
        </p:nvSpPr>
        <p:spPr>
          <a:xfrm>
            <a:off x="10532814" y="-1"/>
            <a:ext cx="1969405" cy="6858001"/>
          </a:xfrm>
          <a:prstGeom prst="rect">
            <a:avLst/>
          </a:prstGeom>
          <a:gradFill>
            <a:gsLst>
              <a:gs pos="5000">
                <a:srgbClr val="FF892F"/>
              </a:gs>
              <a:gs pos="99000">
                <a:srgbClr val="F80066"/>
              </a:gs>
            </a:gsLst>
            <a:lin ang="6599999"/>
          </a:gradFill>
          <a:ln w="12700">
            <a:miter lim="400000"/>
          </a:ln>
        </p:spPr>
        <p:txBody>
          <a:bodyPr lIns="45719" rIns="45719" anchor="ctr"/>
          <a:lstStyle/>
          <a:p>
            <a:pPr algn="ctr">
              <a:defRPr>
                <a:solidFill>
                  <a:srgbClr val="FFFFFF"/>
                </a:solidFill>
              </a:defRPr>
            </a:pPr>
            <a:endParaRPr/>
          </a:p>
        </p:txBody>
      </p:sp>
      <p:sp>
        <p:nvSpPr>
          <p:cNvPr id="361" name="Group 6"/>
          <p:cNvSpPr/>
          <p:nvPr/>
        </p:nvSpPr>
        <p:spPr>
          <a:xfrm>
            <a:off x="389342" y="379643"/>
            <a:ext cx="124281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362" name="TextBox 17"/>
          <p:cNvSpPr txBox="1"/>
          <p:nvPr/>
        </p:nvSpPr>
        <p:spPr>
          <a:xfrm>
            <a:off x="689268" y="911243"/>
            <a:ext cx="3690448"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200" b="1">
                <a:solidFill>
                  <a:srgbClr val="0A3751"/>
                </a:solidFill>
                <a:latin typeface="Baskerville"/>
                <a:ea typeface="Baskerville"/>
                <a:cs typeface="Baskerville"/>
                <a:sym typeface="Baskerville"/>
              </a:defRPr>
            </a:pPr>
            <a:r>
              <a:t>Community Associate,</a:t>
            </a:r>
          </a:p>
          <a:p>
            <a:pPr>
              <a:defRPr sz="1300" b="1">
                <a:solidFill>
                  <a:srgbClr val="0A3751"/>
                </a:solidFill>
                <a:latin typeface="American Typewriter"/>
                <a:ea typeface="American Typewriter"/>
                <a:cs typeface="American Typewriter"/>
                <a:sym typeface="American Typewriter"/>
              </a:defRPr>
            </a:pPr>
            <a:r>
              <a:t>POPxo</a:t>
            </a:r>
          </a:p>
        </p:txBody>
      </p:sp>
      <p:sp>
        <p:nvSpPr>
          <p:cNvPr id="363" name="Rectangle 21"/>
          <p:cNvSpPr/>
          <p:nvPr/>
        </p:nvSpPr>
        <p:spPr>
          <a:xfrm>
            <a:off x="-1" y="3915052"/>
            <a:ext cx="488275" cy="2942949"/>
          </a:xfrm>
          <a:prstGeom prst="rect">
            <a:avLst/>
          </a:prstGeom>
          <a:gradFill>
            <a:gsLst>
              <a:gs pos="5000">
                <a:srgbClr val="FF892F"/>
              </a:gs>
              <a:gs pos="99000">
                <a:srgbClr val="F80066"/>
              </a:gs>
            </a:gsLst>
            <a:lin ang="6599999"/>
          </a:gradFill>
          <a:ln w="12700">
            <a:miter lim="400000"/>
          </a:ln>
        </p:spPr>
        <p:txBody>
          <a:bodyPr lIns="45719" rIns="45719" anchor="ctr"/>
          <a:lstStyle/>
          <a:p>
            <a:pPr algn="ctr">
              <a:defRPr>
                <a:solidFill>
                  <a:srgbClr val="FFFFFF"/>
                </a:solidFill>
              </a:defRPr>
            </a:pPr>
            <a:endParaRPr/>
          </a:p>
        </p:txBody>
      </p:sp>
      <p:sp>
        <p:nvSpPr>
          <p:cNvPr id="364" name="Rectangle 21"/>
          <p:cNvSpPr/>
          <p:nvPr/>
        </p:nvSpPr>
        <p:spPr>
          <a:xfrm>
            <a:off x="-1" y="3915052"/>
            <a:ext cx="488275" cy="2942949"/>
          </a:xfrm>
          <a:prstGeom prst="rect">
            <a:avLst/>
          </a:prstGeom>
          <a:gradFill>
            <a:gsLst>
              <a:gs pos="5000">
                <a:srgbClr val="FF892F"/>
              </a:gs>
              <a:gs pos="99000">
                <a:srgbClr val="F80066"/>
              </a:gs>
            </a:gsLst>
            <a:lin ang="6599999"/>
          </a:gradFill>
          <a:ln w="12700">
            <a:miter lim="400000"/>
          </a:ln>
        </p:spPr>
        <p:txBody>
          <a:bodyPr lIns="45719" rIns="45719" anchor="ctr"/>
          <a:lstStyle/>
          <a:p>
            <a:pPr algn="ctr">
              <a:defRPr>
                <a:solidFill>
                  <a:srgbClr val="FFFFFF"/>
                </a:solidFill>
              </a:defRPr>
            </a:pPr>
            <a:endParaRPr/>
          </a:p>
        </p:txBody>
      </p:sp>
      <p:sp>
        <p:nvSpPr>
          <p:cNvPr id="365" name="Line"/>
          <p:cNvSpPr/>
          <p:nvPr/>
        </p:nvSpPr>
        <p:spPr>
          <a:xfrm flipV="1">
            <a:off x="1470898" y="1894692"/>
            <a:ext cx="8070377" cy="4377951"/>
          </a:xfrm>
          <a:prstGeom prst="line">
            <a:avLst/>
          </a:prstGeom>
          <a:ln w="50800">
            <a:solidFill>
              <a:srgbClr val="0F2537"/>
            </a:solidFill>
            <a:miter/>
          </a:ln>
        </p:spPr>
        <p:txBody>
          <a:bodyPr lIns="45719" rIns="45719"/>
          <a:lstStyle/>
          <a:p>
            <a:endParaRPr/>
          </a:p>
        </p:txBody>
      </p:sp>
      <p:sp>
        <p:nvSpPr>
          <p:cNvPr id="366" name="Line"/>
          <p:cNvSpPr/>
          <p:nvPr/>
        </p:nvSpPr>
        <p:spPr>
          <a:xfrm>
            <a:off x="1195278" y="2036941"/>
            <a:ext cx="8346122" cy="4284894"/>
          </a:xfrm>
          <a:prstGeom prst="line">
            <a:avLst/>
          </a:prstGeom>
          <a:ln w="50800">
            <a:solidFill>
              <a:srgbClr val="0F2537"/>
            </a:solidFill>
            <a:miter/>
          </a:ln>
        </p:spPr>
        <p:txBody>
          <a:bodyPr lIns="45719" rIns="45719"/>
          <a:lstStyle/>
          <a:p>
            <a:endParaRPr/>
          </a:p>
        </p:txBody>
      </p:sp>
      <p:sp>
        <p:nvSpPr>
          <p:cNvPr id="367" name="Think and Feel"/>
          <p:cNvSpPr txBox="1"/>
          <p:nvPr/>
        </p:nvSpPr>
        <p:spPr>
          <a:xfrm>
            <a:off x="4594123" y="3423442"/>
            <a:ext cx="1458215" cy="320041"/>
          </a:xfrm>
          <a:prstGeom prst="rect">
            <a:avLst/>
          </a:prstGeom>
          <a:gradFill>
            <a:gsLst>
              <a:gs pos="0">
                <a:srgbClr val="FF892F"/>
              </a:gs>
              <a:gs pos="100000">
                <a:srgbClr val="F80066"/>
              </a:gs>
            </a:gsLst>
            <a:lin ang="6201251"/>
          </a:gra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500">
                <a:latin typeface="American Typewriter"/>
                <a:ea typeface="American Typewriter"/>
                <a:cs typeface="American Typewriter"/>
                <a:sym typeface="American Typewriter"/>
              </a:defRPr>
            </a:lvl1pPr>
          </a:lstStyle>
          <a:p>
            <a:r>
              <a:t>Think and Feel</a:t>
            </a:r>
          </a:p>
        </p:txBody>
      </p:sp>
      <p:sp>
        <p:nvSpPr>
          <p:cNvPr id="368" name="See"/>
          <p:cNvSpPr txBox="1"/>
          <p:nvPr/>
        </p:nvSpPr>
        <p:spPr>
          <a:xfrm>
            <a:off x="5805095" y="4019367"/>
            <a:ext cx="423229" cy="320041"/>
          </a:xfrm>
          <a:prstGeom prst="rect">
            <a:avLst/>
          </a:prstGeom>
          <a:gradFill>
            <a:gsLst>
              <a:gs pos="0">
                <a:srgbClr val="FF892F"/>
              </a:gs>
              <a:gs pos="100000">
                <a:srgbClr val="F80066"/>
              </a:gs>
            </a:gsLst>
            <a:lin ang="6201251"/>
          </a:gra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500">
                <a:latin typeface="American Typewriter"/>
                <a:ea typeface="American Typewriter"/>
                <a:cs typeface="American Typewriter"/>
                <a:sym typeface="American Typewriter"/>
              </a:defRPr>
            </a:lvl1pPr>
          </a:lstStyle>
          <a:p>
            <a:r>
              <a:t>See</a:t>
            </a:r>
          </a:p>
        </p:txBody>
      </p:sp>
      <p:sp>
        <p:nvSpPr>
          <p:cNvPr id="369" name="Say and Do"/>
          <p:cNvSpPr txBox="1"/>
          <p:nvPr/>
        </p:nvSpPr>
        <p:spPr>
          <a:xfrm>
            <a:off x="4784623" y="4539093"/>
            <a:ext cx="1121030" cy="320041"/>
          </a:xfrm>
          <a:prstGeom prst="rect">
            <a:avLst/>
          </a:prstGeom>
          <a:gradFill>
            <a:gsLst>
              <a:gs pos="0">
                <a:srgbClr val="FF892F"/>
              </a:gs>
              <a:gs pos="100000">
                <a:srgbClr val="F80066"/>
              </a:gs>
            </a:gsLst>
            <a:lin ang="6201251"/>
          </a:gra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500">
                <a:latin typeface="American Typewriter"/>
                <a:ea typeface="American Typewriter"/>
                <a:cs typeface="American Typewriter"/>
                <a:sym typeface="American Typewriter"/>
              </a:defRPr>
            </a:lvl1pPr>
          </a:lstStyle>
          <a:p>
            <a:r>
              <a:t>Say and Do</a:t>
            </a:r>
          </a:p>
        </p:txBody>
      </p:sp>
      <p:sp>
        <p:nvSpPr>
          <p:cNvPr id="370" name="Hear"/>
          <p:cNvSpPr txBox="1"/>
          <p:nvPr/>
        </p:nvSpPr>
        <p:spPr>
          <a:xfrm>
            <a:off x="4324025" y="4019367"/>
            <a:ext cx="554864" cy="320041"/>
          </a:xfrm>
          <a:prstGeom prst="rect">
            <a:avLst/>
          </a:prstGeom>
          <a:gradFill>
            <a:gsLst>
              <a:gs pos="0">
                <a:srgbClr val="FF892F"/>
              </a:gs>
              <a:gs pos="100000">
                <a:srgbClr val="F80066"/>
              </a:gs>
            </a:gsLst>
            <a:lin ang="6201251"/>
          </a:gra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500">
                <a:latin typeface="American Typewriter"/>
                <a:ea typeface="American Typewriter"/>
                <a:cs typeface="American Typewriter"/>
                <a:sym typeface="American Typewriter"/>
              </a:defRPr>
            </a:lvl1pPr>
          </a:lstStyle>
          <a:p>
            <a:r>
              <a:t>Hear</a:t>
            </a:r>
          </a:p>
        </p:txBody>
      </p:sp>
      <p:sp>
        <p:nvSpPr>
          <p:cNvPr id="371" name="POPxo had recently launched their community part of the business and was in the process of extensively revamping their online platforms in preparation for their funding round. They desired to enhance community participation to boost brand exposure, conve"/>
          <p:cNvSpPr txBox="1"/>
          <p:nvPr/>
        </p:nvSpPr>
        <p:spPr>
          <a:xfrm>
            <a:off x="3675856" y="1633716"/>
            <a:ext cx="3338564" cy="151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latin typeface="American Typewriter"/>
                <a:ea typeface="American Typewriter"/>
                <a:cs typeface="American Typewriter"/>
                <a:sym typeface="American Typewriter"/>
              </a:defRPr>
            </a:lvl1pPr>
          </a:lstStyle>
          <a:p>
            <a:r>
              <a:t>POPxo had recently launched their community part of the business and was in the process of extensively revamping their online platforms in preparation for their funding round. They desired to enhance community participation to boost brand exposure, conversion rate, customer retention, and online revenues.</a:t>
            </a:r>
          </a:p>
        </p:txBody>
      </p:sp>
      <p:sp>
        <p:nvSpPr>
          <p:cNvPr id="372" name="POPxo's competitors saw 10x revenues due to a large community. A robust community also made POPxo's competitors' WOM and e-WOM marketing efforts considerably more cost-effective and less time-consuming."/>
          <p:cNvSpPr txBox="1"/>
          <p:nvPr/>
        </p:nvSpPr>
        <p:spPr>
          <a:xfrm>
            <a:off x="6545495" y="3593447"/>
            <a:ext cx="3338563" cy="980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latin typeface="American Typewriter"/>
                <a:ea typeface="American Typewriter"/>
                <a:cs typeface="American Typewriter"/>
                <a:sym typeface="American Typewriter"/>
              </a:defRPr>
            </a:lvl1pPr>
          </a:lstStyle>
          <a:p>
            <a:r>
              <a:t>POPxo's competitors saw 10x revenues due to a large community. A robust community also made POPxo's competitors' WOM and e-WOM marketing efforts considerably more cost-effective and less time-consuming.</a:t>
            </a:r>
          </a:p>
        </p:txBody>
      </p:sp>
      <p:sp>
        <p:nvSpPr>
          <p:cNvPr id="373" name="They intended to invest more money in community engagement activities to gain a large following."/>
          <p:cNvSpPr txBox="1"/>
          <p:nvPr/>
        </p:nvSpPr>
        <p:spPr>
          <a:xfrm>
            <a:off x="3699057" y="5211219"/>
            <a:ext cx="3338564"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latin typeface="American Typewriter"/>
                <a:ea typeface="American Typewriter"/>
                <a:cs typeface="American Typewriter"/>
                <a:sym typeface="American Typewriter"/>
              </a:defRPr>
            </a:lvl1pPr>
          </a:lstStyle>
          <a:p>
            <a:r>
              <a:t>They intended to invest more money in community engagement activities to gain a large following.</a:t>
            </a:r>
          </a:p>
        </p:txBody>
      </p:sp>
      <p:sp>
        <p:nvSpPr>
          <p:cNvPr id="374" name="They received a lot of advice from their investors about how a bigger community will benefit them in the long run and how they should redesign their online platform to make it more appealing and user-friendly."/>
          <p:cNvSpPr txBox="1"/>
          <p:nvPr/>
        </p:nvSpPr>
        <p:spPr>
          <a:xfrm>
            <a:off x="806219" y="3689167"/>
            <a:ext cx="3338563" cy="980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latin typeface="American Typewriter"/>
                <a:ea typeface="American Typewriter"/>
                <a:cs typeface="American Typewriter"/>
                <a:sym typeface="American Typewriter"/>
              </a:defRPr>
            </a:lvl1pPr>
          </a:lstStyle>
          <a:p>
            <a:r>
              <a:t>They received a lot of advice from their investors about how a bigger community will benefit them in the long run and how they should redesign their online platform to make it more appealing and user-friendly.</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Parallelogram 23"/>
          <p:cNvSpPr/>
          <p:nvPr/>
        </p:nvSpPr>
        <p:spPr>
          <a:xfrm>
            <a:off x="9112928" y="2138130"/>
            <a:ext cx="1697704" cy="13586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239" y="0"/>
                </a:lnTo>
                <a:lnTo>
                  <a:pt x="21600" y="0"/>
                </a:lnTo>
                <a:lnTo>
                  <a:pt x="15361" y="21600"/>
                </a:lnTo>
                <a:close/>
              </a:path>
            </a:pathLst>
          </a:custGeom>
          <a:solidFill>
            <a:srgbClr val="0A3751"/>
          </a:solidFill>
          <a:ln w="12700">
            <a:miter lim="400000"/>
          </a:ln>
        </p:spPr>
        <p:txBody>
          <a:bodyPr lIns="45719" rIns="45719" anchor="ctr"/>
          <a:lstStyle/>
          <a:p>
            <a:pPr algn="ctr">
              <a:defRPr>
                <a:solidFill>
                  <a:srgbClr val="FFFFFF"/>
                </a:solidFill>
              </a:defRPr>
            </a:pPr>
            <a:endParaRPr/>
          </a:p>
        </p:txBody>
      </p:sp>
      <p:sp>
        <p:nvSpPr>
          <p:cNvPr id="377" name="Parallelogram 13"/>
          <p:cNvSpPr/>
          <p:nvPr/>
        </p:nvSpPr>
        <p:spPr>
          <a:xfrm>
            <a:off x="6079918" y="3429001"/>
            <a:ext cx="3069947" cy="2456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239" y="0"/>
                </a:lnTo>
                <a:lnTo>
                  <a:pt x="21600" y="0"/>
                </a:lnTo>
                <a:lnTo>
                  <a:pt x="15361" y="21600"/>
                </a:lnTo>
                <a:close/>
              </a:path>
            </a:pathLst>
          </a:custGeom>
          <a:gradFill>
            <a:gsLst>
              <a:gs pos="5000">
                <a:srgbClr val="FF892F"/>
              </a:gs>
              <a:gs pos="99000">
                <a:srgbClr val="F80066"/>
              </a:gs>
            </a:gsLst>
            <a:lin ang="6599999"/>
          </a:gradFill>
          <a:ln w="12700">
            <a:miter lim="400000"/>
          </a:ln>
        </p:spPr>
        <p:txBody>
          <a:bodyPr lIns="45719" rIns="45719" anchor="ctr"/>
          <a:lstStyle/>
          <a:p>
            <a:pPr algn="ctr">
              <a:defRPr>
                <a:solidFill>
                  <a:srgbClr val="FFFFFF"/>
                </a:solidFill>
              </a:defRPr>
            </a:pPr>
            <a:endParaRPr/>
          </a:p>
        </p:txBody>
      </p:sp>
      <p:sp>
        <p:nvSpPr>
          <p:cNvPr id="378" name="Group 5"/>
          <p:cNvSpPr/>
          <p:nvPr/>
        </p:nvSpPr>
        <p:spPr>
          <a:xfrm>
            <a:off x="414479" y="379643"/>
            <a:ext cx="121767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379" name="TextBox 19"/>
          <p:cNvSpPr txBox="1"/>
          <p:nvPr/>
        </p:nvSpPr>
        <p:spPr>
          <a:xfrm>
            <a:off x="1107962" y="3959632"/>
            <a:ext cx="3328733" cy="169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200000"/>
              </a:lnSpc>
              <a:defRPr sz="12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PAIN</a:t>
            </a:r>
            <a:r>
              <a:t>: </a:t>
            </a:r>
          </a:p>
          <a:p>
            <a:pPr algn="just">
              <a:lnSpc>
                <a:spcPct val="200000"/>
              </a:lnSpc>
              <a:defRPr sz="1200">
                <a:latin typeface="American Typewriter"/>
                <a:ea typeface="American Typewriter"/>
                <a:cs typeface="American Typewriter"/>
                <a:sym typeface="American Typewriter"/>
              </a:defRPr>
            </a:pPr>
            <a:r>
              <a:t>Because of their large and diverse community, POPxo's rivals could reach their business goals at half the cost and in half the time.</a:t>
            </a:r>
          </a:p>
        </p:txBody>
      </p:sp>
      <p:sp>
        <p:nvSpPr>
          <p:cNvPr id="380" name="TextBox 21"/>
          <p:cNvSpPr txBox="1"/>
          <p:nvPr/>
        </p:nvSpPr>
        <p:spPr>
          <a:xfrm>
            <a:off x="1107962" y="1630378"/>
            <a:ext cx="3328733" cy="17001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200000"/>
              </a:lnSpc>
              <a:defRPr sz="1200" b="1">
                <a:latin typeface="American Typewriter"/>
                <a:ea typeface="American Typewriter"/>
                <a:cs typeface="American Typewriter"/>
                <a:sym typeface="American Typewriter"/>
              </a:defRPr>
            </a:pPr>
            <a:r>
              <a:rPr b="0">
                <a:latin typeface="American Typewriter Semibold"/>
                <a:ea typeface="American Typewriter Semibold"/>
                <a:cs typeface="American Typewriter Semibold"/>
                <a:sym typeface="American Typewriter Semibold"/>
              </a:rPr>
              <a:t>GAIN:</a:t>
            </a:r>
            <a:r>
              <a:t> </a:t>
            </a:r>
          </a:p>
          <a:p>
            <a:pPr algn="just">
              <a:lnSpc>
                <a:spcPct val="200000"/>
              </a:lnSpc>
              <a:defRPr sz="1200">
                <a:latin typeface="American Typewriter"/>
                <a:ea typeface="American Typewriter"/>
                <a:cs typeface="American Typewriter"/>
                <a:sym typeface="American Typewriter"/>
              </a:defRPr>
            </a:pPr>
            <a:r>
              <a:t>POPxo was searching for a solution and a team to assist them in increasing their user engagement and improve their online image.</a:t>
            </a:r>
          </a:p>
        </p:txBody>
      </p:sp>
      <p:sp>
        <p:nvSpPr>
          <p:cNvPr id="381" name="Straight Connector 24"/>
          <p:cNvSpPr/>
          <p:nvPr/>
        </p:nvSpPr>
        <p:spPr>
          <a:xfrm>
            <a:off x="1074541" y="1315838"/>
            <a:ext cx="1020932" cy="1"/>
          </a:xfrm>
          <a:prstGeom prst="line">
            <a:avLst/>
          </a:prstGeom>
          <a:ln w="6350">
            <a:solidFill>
              <a:srgbClr val="0A3751"/>
            </a:solidFill>
            <a:miter/>
          </a:ln>
        </p:spPr>
        <p:txBody>
          <a:bodyPr lIns="45719" rIns="45719"/>
          <a:lstStyle/>
          <a:p>
            <a:endParaRPr/>
          </a:p>
        </p:txBody>
      </p:sp>
      <p:sp>
        <p:nvSpPr>
          <p:cNvPr id="382" name="Straight Connector 25"/>
          <p:cNvSpPr/>
          <p:nvPr/>
        </p:nvSpPr>
        <p:spPr>
          <a:xfrm>
            <a:off x="1074541" y="3645092"/>
            <a:ext cx="1020932" cy="1"/>
          </a:xfrm>
          <a:prstGeom prst="line">
            <a:avLst/>
          </a:prstGeom>
          <a:ln w="6350">
            <a:solidFill>
              <a:srgbClr val="0A3751"/>
            </a:solidFill>
            <a:miter/>
          </a:ln>
        </p:spPr>
        <p:txBody>
          <a:bodyPr lIns="45719" rIns="45719"/>
          <a:lstStyle/>
          <a:p>
            <a:endParaRPr/>
          </a:p>
        </p:txBody>
      </p:sp>
      <p:pic>
        <p:nvPicPr>
          <p:cNvPr id="383" name="Picture Placeholder 2" descr="Picture Placeholder 2"/>
          <p:cNvPicPr>
            <a:picLocks noGrp="1" noChangeAspect="1"/>
          </p:cNvPicPr>
          <p:nvPr>
            <p:ph type="pic" idx="21"/>
          </p:nvPr>
        </p:nvPicPr>
        <p:blipFill>
          <a:blip r:embed="rId2"/>
          <a:srcRect l="5" r="5"/>
          <a:stretch>
            <a:fillRect/>
          </a:stretch>
        </p:blipFill>
        <p:spPr>
          <a:xfrm>
            <a:off x="6937075" y="41197"/>
            <a:ext cx="2195513" cy="3388488"/>
          </a:xfrm>
          <a:custGeom>
            <a:avLst/>
            <a:gdLst/>
            <a:ahLst/>
            <a:cxnLst>
              <a:cxn ang="0">
                <a:pos x="wd2" y="hd2"/>
              </a:cxn>
              <a:cxn ang="5400000">
                <a:pos x="wd2" y="hd2"/>
              </a:cxn>
              <a:cxn ang="10800000">
                <a:pos x="wd2" y="hd2"/>
              </a:cxn>
              <a:cxn ang="16200000">
                <a:pos x="wd2" y="hd2"/>
              </a:cxn>
            </a:cxnLst>
            <a:rect l="0" t="0" r="r" b="b"/>
            <a:pathLst>
              <a:path w="21600" h="21600" extrusionOk="0">
                <a:moveTo>
                  <a:pt x="1780" y="0"/>
                </a:moveTo>
                <a:lnTo>
                  <a:pt x="0" y="3193"/>
                </a:lnTo>
                <a:lnTo>
                  <a:pt x="0" y="21600"/>
                </a:lnTo>
                <a:lnTo>
                  <a:pt x="19820" y="21600"/>
                </a:lnTo>
                <a:lnTo>
                  <a:pt x="21600" y="18407"/>
                </a:lnTo>
                <a:lnTo>
                  <a:pt x="21600" y="0"/>
                </a:lnTo>
                <a:lnTo>
                  <a:pt x="1780" y="0"/>
                </a:lnTo>
                <a:close/>
              </a:path>
            </a:pathLst>
          </a:custGeom>
        </p:spPr>
      </p:pic>
      <p:pic>
        <p:nvPicPr>
          <p:cNvPr id="384" name="Picture Placeholder 4" descr="Picture Placeholder 4"/>
          <p:cNvPicPr>
            <a:picLocks noGrp="1" noChangeAspect="1"/>
          </p:cNvPicPr>
          <p:nvPr>
            <p:ph type="pic" idx="22"/>
          </p:nvPr>
        </p:nvPicPr>
        <p:blipFill>
          <a:blip r:embed="rId3"/>
          <a:srcRect t="111" b="111"/>
          <a:stretch>
            <a:fillRect/>
          </a:stretch>
        </p:blipFill>
        <p:spPr>
          <a:xfrm>
            <a:off x="8932488" y="3440110"/>
            <a:ext cx="2245471" cy="3440114"/>
          </a:xfrm>
          <a:custGeom>
            <a:avLst/>
            <a:gdLst/>
            <a:ahLst/>
            <a:cxnLst>
              <a:cxn ang="0">
                <a:pos x="wd2" y="hd2"/>
              </a:cxn>
              <a:cxn ang="5400000">
                <a:pos x="wd2" y="hd2"/>
              </a:cxn>
              <a:cxn ang="10800000">
                <a:pos x="wd2" y="hd2"/>
              </a:cxn>
              <a:cxn ang="16200000">
                <a:pos x="wd2" y="hd2"/>
              </a:cxn>
            </a:cxnLst>
            <a:rect l="0" t="0" r="r" b="b"/>
            <a:pathLst>
              <a:path w="21600" h="21600" extrusionOk="0">
                <a:moveTo>
                  <a:pt x="2069" y="0"/>
                </a:moveTo>
                <a:lnTo>
                  <a:pt x="0" y="3740"/>
                </a:lnTo>
                <a:lnTo>
                  <a:pt x="0" y="21600"/>
                </a:lnTo>
                <a:lnTo>
                  <a:pt x="19531" y="21600"/>
                </a:lnTo>
                <a:lnTo>
                  <a:pt x="21600" y="17860"/>
                </a:lnTo>
                <a:lnTo>
                  <a:pt x="21600" y="0"/>
                </a:lnTo>
                <a:lnTo>
                  <a:pt x="2069" y="0"/>
                </a:lnTo>
                <a:close/>
              </a:path>
            </a:pathLst>
          </a:cu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Rectangle 20"/>
          <p:cNvSpPr/>
          <p:nvPr/>
        </p:nvSpPr>
        <p:spPr>
          <a:xfrm>
            <a:off x="10435331" y="0"/>
            <a:ext cx="3040659" cy="6858001"/>
          </a:xfrm>
          <a:prstGeom prst="rect">
            <a:avLst/>
          </a:prstGeom>
          <a:gradFill>
            <a:gsLst>
              <a:gs pos="5000">
                <a:srgbClr val="FF892F"/>
              </a:gs>
              <a:gs pos="99000">
                <a:srgbClr val="F80066"/>
              </a:gs>
            </a:gsLst>
            <a:lin ang="6599999"/>
          </a:gradFill>
          <a:ln w="12700">
            <a:miter lim="400000"/>
          </a:ln>
        </p:spPr>
        <p:txBody>
          <a:bodyPr lIns="45719" rIns="45719" anchor="ctr"/>
          <a:lstStyle/>
          <a:p>
            <a:pPr algn="ctr">
              <a:defRPr>
                <a:solidFill>
                  <a:srgbClr val="FFFFFF"/>
                </a:solidFill>
              </a:defRPr>
            </a:pPr>
            <a:endParaRPr/>
          </a:p>
        </p:txBody>
      </p:sp>
      <p:sp>
        <p:nvSpPr>
          <p:cNvPr id="387" name="Group 6"/>
          <p:cNvSpPr/>
          <p:nvPr/>
        </p:nvSpPr>
        <p:spPr>
          <a:xfrm>
            <a:off x="434219" y="379643"/>
            <a:ext cx="119793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388" name="TextBox 17"/>
          <p:cNvSpPr txBox="1"/>
          <p:nvPr/>
        </p:nvSpPr>
        <p:spPr>
          <a:xfrm>
            <a:off x="630277" y="948204"/>
            <a:ext cx="3690447"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200" b="1">
                <a:solidFill>
                  <a:srgbClr val="0A3751"/>
                </a:solidFill>
                <a:latin typeface="Baskerville"/>
                <a:ea typeface="Baskerville"/>
                <a:cs typeface="Baskerville"/>
                <a:sym typeface="Baskerville"/>
              </a:defRPr>
            </a:pPr>
            <a:r>
              <a:t>Marketing Associate,</a:t>
            </a:r>
          </a:p>
          <a:p>
            <a:pPr>
              <a:defRPr sz="1300" b="1">
                <a:solidFill>
                  <a:srgbClr val="0A3751"/>
                </a:solidFill>
                <a:latin typeface="American Typewriter"/>
                <a:ea typeface="American Typewriter"/>
                <a:cs typeface="American Typewriter"/>
                <a:sym typeface="American Typewriter"/>
              </a:defRPr>
            </a:pPr>
            <a:r>
              <a:t>Event Planning</a:t>
            </a:r>
          </a:p>
        </p:txBody>
      </p:sp>
      <p:sp>
        <p:nvSpPr>
          <p:cNvPr id="389" name="Rectangle 21"/>
          <p:cNvSpPr/>
          <p:nvPr/>
        </p:nvSpPr>
        <p:spPr>
          <a:xfrm>
            <a:off x="-1" y="3915052"/>
            <a:ext cx="488275" cy="2942949"/>
          </a:xfrm>
          <a:prstGeom prst="rect">
            <a:avLst/>
          </a:prstGeom>
          <a:gradFill>
            <a:gsLst>
              <a:gs pos="5000">
                <a:srgbClr val="FF892F"/>
              </a:gs>
              <a:gs pos="99000">
                <a:srgbClr val="F80066"/>
              </a:gs>
            </a:gsLst>
            <a:lin ang="6599999"/>
          </a:gradFill>
          <a:ln w="12700">
            <a:miter lim="400000"/>
          </a:ln>
        </p:spPr>
        <p:txBody>
          <a:bodyPr lIns="45719" rIns="45719" anchor="ctr"/>
          <a:lstStyle/>
          <a:p>
            <a:pPr algn="ctr">
              <a:defRPr>
                <a:solidFill>
                  <a:srgbClr val="FFFFFF"/>
                </a:solidFill>
              </a:defRPr>
            </a:pPr>
            <a:endParaRPr/>
          </a:p>
        </p:txBody>
      </p:sp>
      <p:sp>
        <p:nvSpPr>
          <p:cNvPr id="390" name="Rectangle 21"/>
          <p:cNvSpPr/>
          <p:nvPr/>
        </p:nvSpPr>
        <p:spPr>
          <a:xfrm>
            <a:off x="-1" y="3915052"/>
            <a:ext cx="488275" cy="2942949"/>
          </a:xfrm>
          <a:prstGeom prst="rect">
            <a:avLst/>
          </a:prstGeom>
          <a:gradFill>
            <a:gsLst>
              <a:gs pos="5000">
                <a:srgbClr val="FF892F"/>
              </a:gs>
              <a:gs pos="99000">
                <a:srgbClr val="F80066"/>
              </a:gs>
            </a:gsLst>
            <a:lin ang="6599999"/>
          </a:gradFill>
          <a:ln w="12700">
            <a:miter lim="400000"/>
          </a:ln>
        </p:spPr>
        <p:txBody>
          <a:bodyPr lIns="45719" rIns="45719" anchor="ctr"/>
          <a:lstStyle/>
          <a:p>
            <a:pPr algn="ctr">
              <a:defRPr>
                <a:solidFill>
                  <a:srgbClr val="FFFFFF"/>
                </a:solidFill>
              </a:defRPr>
            </a:pPr>
            <a:endParaRPr/>
          </a:p>
        </p:txBody>
      </p:sp>
      <p:sp>
        <p:nvSpPr>
          <p:cNvPr id="391" name="Line"/>
          <p:cNvSpPr/>
          <p:nvPr/>
        </p:nvSpPr>
        <p:spPr>
          <a:xfrm flipV="1">
            <a:off x="1470898" y="1894692"/>
            <a:ext cx="8070377" cy="4377951"/>
          </a:xfrm>
          <a:prstGeom prst="line">
            <a:avLst/>
          </a:prstGeom>
          <a:ln w="50800">
            <a:solidFill>
              <a:srgbClr val="0F2537"/>
            </a:solidFill>
            <a:miter/>
          </a:ln>
        </p:spPr>
        <p:txBody>
          <a:bodyPr lIns="45719" rIns="45719"/>
          <a:lstStyle/>
          <a:p>
            <a:endParaRPr/>
          </a:p>
        </p:txBody>
      </p:sp>
      <p:sp>
        <p:nvSpPr>
          <p:cNvPr id="392" name="Line"/>
          <p:cNvSpPr/>
          <p:nvPr/>
        </p:nvSpPr>
        <p:spPr>
          <a:xfrm>
            <a:off x="1195278" y="2036941"/>
            <a:ext cx="8346122" cy="4284894"/>
          </a:xfrm>
          <a:prstGeom prst="line">
            <a:avLst/>
          </a:prstGeom>
          <a:ln w="50800">
            <a:solidFill>
              <a:srgbClr val="0F2537"/>
            </a:solidFill>
            <a:miter/>
          </a:ln>
        </p:spPr>
        <p:txBody>
          <a:bodyPr lIns="45719" rIns="45719"/>
          <a:lstStyle/>
          <a:p>
            <a:endParaRPr/>
          </a:p>
        </p:txBody>
      </p:sp>
      <p:sp>
        <p:nvSpPr>
          <p:cNvPr id="393" name="Think and Feel"/>
          <p:cNvSpPr txBox="1"/>
          <p:nvPr/>
        </p:nvSpPr>
        <p:spPr>
          <a:xfrm>
            <a:off x="4594123" y="3423442"/>
            <a:ext cx="1458215" cy="320041"/>
          </a:xfrm>
          <a:prstGeom prst="rect">
            <a:avLst/>
          </a:prstGeom>
          <a:gradFill>
            <a:gsLst>
              <a:gs pos="0">
                <a:srgbClr val="FF892F"/>
              </a:gs>
              <a:gs pos="100000">
                <a:srgbClr val="F80066"/>
              </a:gs>
            </a:gsLst>
            <a:lin ang="6201251"/>
          </a:gra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500">
                <a:latin typeface="American Typewriter"/>
                <a:ea typeface="American Typewriter"/>
                <a:cs typeface="American Typewriter"/>
                <a:sym typeface="American Typewriter"/>
              </a:defRPr>
            </a:lvl1pPr>
          </a:lstStyle>
          <a:p>
            <a:r>
              <a:t>Think and Feel</a:t>
            </a:r>
          </a:p>
        </p:txBody>
      </p:sp>
      <p:sp>
        <p:nvSpPr>
          <p:cNvPr id="394" name="See"/>
          <p:cNvSpPr txBox="1"/>
          <p:nvPr/>
        </p:nvSpPr>
        <p:spPr>
          <a:xfrm>
            <a:off x="5805095" y="4019367"/>
            <a:ext cx="423229" cy="320041"/>
          </a:xfrm>
          <a:prstGeom prst="rect">
            <a:avLst/>
          </a:prstGeom>
          <a:gradFill>
            <a:gsLst>
              <a:gs pos="0">
                <a:srgbClr val="FF892F"/>
              </a:gs>
              <a:gs pos="100000">
                <a:srgbClr val="F80066"/>
              </a:gs>
            </a:gsLst>
            <a:lin ang="6201251"/>
          </a:gra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500">
                <a:latin typeface="American Typewriter"/>
                <a:ea typeface="American Typewriter"/>
                <a:cs typeface="American Typewriter"/>
                <a:sym typeface="American Typewriter"/>
              </a:defRPr>
            </a:lvl1pPr>
          </a:lstStyle>
          <a:p>
            <a:r>
              <a:t>See</a:t>
            </a:r>
          </a:p>
        </p:txBody>
      </p:sp>
      <p:sp>
        <p:nvSpPr>
          <p:cNvPr id="395" name="Say and Do"/>
          <p:cNvSpPr txBox="1"/>
          <p:nvPr/>
        </p:nvSpPr>
        <p:spPr>
          <a:xfrm>
            <a:off x="4784623" y="4539093"/>
            <a:ext cx="1121030" cy="320041"/>
          </a:xfrm>
          <a:prstGeom prst="rect">
            <a:avLst/>
          </a:prstGeom>
          <a:gradFill>
            <a:gsLst>
              <a:gs pos="0">
                <a:srgbClr val="FF892F"/>
              </a:gs>
              <a:gs pos="100000">
                <a:srgbClr val="F80066"/>
              </a:gs>
            </a:gsLst>
            <a:lin ang="6201251"/>
          </a:gra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500">
                <a:latin typeface="American Typewriter"/>
                <a:ea typeface="American Typewriter"/>
                <a:cs typeface="American Typewriter"/>
                <a:sym typeface="American Typewriter"/>
              </a:defRPr>
            </a:lvl1pPr>
          </a:lstStyle>
          <a:p>
            <a:r>
              <a:t>Say and Do</a:t>
            </a:r>
          </a:p>
        </p:txBody>
      </p:sp>
      <p:sp>
        <p:nvSpPr>
          <p:cNvPr id="396" name="Hear"/>
          <p:cNvSpPr txBox="1"/>
          <p:nvPr/>
        </p:nvSpPr>
        <p:spPr>
          <a:xfrm>
            <a:off x="4324025" y="4019367"/>
            <a:ext cx="554864" cy="320041"/>
          </a:xfrm>
          <a:prstGeom prst="rect">
            <a:avLst/>
          </a:prstGeom>
          <a:gradFill>
            <a:gsLst>
              <a:gs pos="0">
                <a:srgbClr val="FF892F"/>
              </a:gs>
              <a:gs pos="100000">
                <a:srgbClr val="F80066"/>
              </a:gs>
            </a:gsLst>
            <a:lin ang="6201251"/>
          </a:gra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500">
                <a:latin typeface="American Typewriter"/>
                <a:ea typeface="American Typewriter"/>
                <a:cs typeface="American Typewriter"/>
                <a:sym typeface="American Typewriter"/>
              </a:defRPr>
            </a:lvl1pPr>
          </a:lstStyle>
          <a:p>
            <a:r>
              <a:t>Hear</a:t>
            </a:r>
          </a:p>
        </p:txBody>
      </p:sp>
      <p:sp>
        <p:nvSpPr>
          <p:cNvPr id="397" name="They were new to the industry and wanted to make connections with vendors, contractors, and businesses to help them grow and increase profits."/>
          <p:cNvSpPr txBox="1"/>
          <p:nvPr/>
        </p:nvSpPr>
        <p:spPr>
          <a:xfrm>
            <a:off x="3653949" y="2281416"/>
            <a:ext cx="3338564"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latin typeface="American Typewriter"/>
                <a:ea typeface="American Typewriter"/>
                <a:cs typeface="American Typewriter"/>
                <a:sym typeface="American Typewriter"/>
              </a:defRPr>
            </a:lvl1pPr>
          </a:lstStyle>
          <a:p>
            <a:r>
              <a:t>They were new to the industry and wanted to make connections with vendors, contractors, and businesses to help them grow and increase profits.</a:t>
            </a:r>
          </a:p>
        </p:txBody>
      </p:sp>
      <p:sp>
        <p:nvSpPr>
          <p:cNvPr id="398" name="They observed their competitors prospering due to excellent public relations and digital marketing strategies and wanted to fill that void for their company as well."/>
          <p:cNvSpPr txBox="1"/>
          <p:nvPr/>
        </p:nvSpPr>
        <p:spPr>
          <a:xfrm>
            <a:off x="6545495" y="3720447"/>
            <a:ext cx="3338563"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latin typeface="American Typewriter"/>
                <a:ea typeface="American Typewriter"/>
                <a:cs typeface="American Typewriter"/>
                <a:sym typeface="American Typewriter"/>
              </a:defRPr>
            </a:lvl1pPr>
          </a:lstStyle>
          <a:p>
            <a:r>
              <a:t>They observed their competitors prospering due to excellent public relations and digital marketing strategies and wanted to fill that void for their company as well.</a:t>
            </a:r>
          </a:p>
        </p:txBody>
      </p:sp>
      <p:sp>
        <p:nvSpPr>
          <p:cNvPr id="399" name="They spent the majority of their time attempting to expand their offline business, and as a result, their PR and digital operations suffered greatly."/>
          <p:cNvSpPr txBox="1"/>
          <p:nvPr/>
        </p:nvSpPr>
        <p:spPr>
          <a:xfrm>
            <a:off x="3699057" y="5211219"/>
            <a:ext cx="3338564"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latin typeface="American Typewriter"/>
                <a:ea typeface="American Typewriter"/>
                <a:cs typeface="American Typewriter"/>
                <a:sym typeface="American Typewriter"/>
              </a:defRPr>
            </a:lvl1pPr>
          </a:lstStyle>
          <a:p>
            <a:r>
              <a:t>They spent the majority of their time attempting to expand their offline business, and as a result, their PR and digital operations suffered greatly.</a:t>
            </a:r>
          </a:p>
        </p:txBody>
      </p:sp>
      <p:sp>
        <p:nvSpPr>
          <p:cNvPr id="400" name="They received a lot of advice on how it was more important to have a strong offline presence in their business area, but they observed sluggish growth due to no solid PR and digital marketing strategy."/>
          <p:cNvSpPr txBox="1"/>
          <p:nvPr/>
        </p:nvSpPr>
        <p:spPr>
          <a:xfrm>
            <a:off x="806219" y="3689167"/>
            <a:ext cx="3338563" cy="980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latin typeface="American Typewriter"/>
                <a:ea typeface="American Typewriter"/>
                <a:cs typeface="American Typewriter"/>
                <a:sym typeface="American Typewriter"/>
              </a:defRPr>
            </a:lvl1pPr>
          </a:lstStyle>
          <a:p>
            <a:r>
              <a:t>They received a lot of advice on how it was more important to have a strong offline presence in their business area, but they observed sluggish growth due to no solid PR and digital marketing strategy.</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arallelogram 23"/>
          <p:cNvSpPr/>
          <p:nvPr/>
        </p:nvSpPr>
        <p:spPr>
          <a:xfrm>
            <a:off x="9112928" y="2138130"/>
            <a:ext cx="1697704" cy="13586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239" y="0"/>
                </a:lnTo>
                <a:lnTo>
                  <a:pt x="21600" y="0"/>
                </a:lnTo>
                <a:lnTo>
                  <a:pt x="15361" y="21600"/>
                </a:lnTo>
                <a:close/>
              </a:path>
            </a:pathLst>
          </a:custGeom>
          <a:solidFill>
            <a:srgbClr val="0A3751"/>
          </a:solidFill>
          <a:ln w="12700">
            <a:miter lim="400000"/>
          </a:ln>
        </p:spPr>
        <p:txBody>
          <a:bodyPr lIns="45719" rIns="45719" anchor="ctr"/>
          <a:lstStyle/>
          <a:p>
            <a:pPr algn="ctr">
              <a:defRPr>
                <a:solidFill>
                  <a:srgbClr val="FFFFFF"/>
                </a:solidFill>
              </a:defRPr>
            </a:pPr>
            <a:endParaRPr/>
          </a:p>
        </p:txBody>
      </p:sp>
      <p:sp>
        <p:nvSpPr>
          <p:cNvPr id="403" name="Parallelogram 13"/>
          <p:cNvSpPr/>
          <p:nvPr/>
        </p:nvSpPr>
        <p:spPr>
          <a:xfrm>
            <a:off x="6079918" y="3429001"/>
            <a:ext cx="3069947" cy="24568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239" y="0"/>
                </a:lnTo>
                <a:lnTo>
                  <a:pt x="21600" y="0"/>
                </a:lnTo>
                <a:lnTo>
                  <a:pt x="15361" y="21600"/>
                </a:lnTo>
                <a:close/>
              </a:path>
            </a:pathLst>
          </a:custGeom>
          <a:gradFill>
            <a:gsLst>
              <a:gs pos="5000">
                <a:srgbClr val="FF892F"/>
              </a:gs>
              <a:gs pos="99000">
                <a:srgbClr val="F80066"/>
              </a:gs>
            </a:gsLst>
            <a:lin ang="6599999"/>
          </a:gradFill>
          <a:ln w="12700">
            <a:miter lim="400000"/>
          </a:ln>
        </p:spPr>
        <p:txBody>
          <a:bodyPr lIns="45719" rIns="45719" anchor="ctr"/>
          <a:lstStyle/>
          <a:p>
            <a:pPr algn="ctr">
              <a:defRPr>
                <a:solidFill>
                  <a:srgbClr val="FFFFFF"/>
                </a:solidFill>
              </a:defRPr>
            </a:pPr>
            <a:endParaRPr/>
          </a:p>
        </p:txBody>
      </p:sp>
      <p:sp>
        <p:nvSpPr>
          <p:cNvPr id="404" name="Group 5"/>
          <p:cNvSpPr/>
          <p:nvPr/>
        </p:nvSpPr>
        <p:spPr>
          <a:xfrm>
            <a:off x="414479" y="379643"/>
            <a:ext cx="121767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405" name="TextBox 19"/>
          <p:cNvSpPr txBox="1"/>
          <p:nvPr/>
        </p:nvSpPr>
        <p:spPr>
          <a:xfrm>
            <a:off x="1107962" y="3959632"/>
            <a:ext cx="3328733" cy="169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200000"/>
              </a:lnSpc>
              <a:defRPr sz="12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PAIN</a:t>
            </a:r>
            <a:r>
              <a:t>: </a:t>
            </a:r>
          </a:p>
          <a:p>
            <a:pPr algn="just">
              <a:lnSpc>
                <a:spcPct val="200000"/>
              </a:lnSpc>
              <a:defRPr sz="1200">
                <a:latin typeface="American Typewriter"/>
                <a:ea typeface="American Typewriter"/>
                <a:cs typeface="American Typewriter"/>
                <a:sym typeface="American Typewriter"/>
              </a:defRPr>
            </a:pPr>
            <a:r>
              <a:t>They intended to improve their social media and digital marketing tactics and have a solid public relations plan in place to have high-quality external relationships.</a:t>
            </a:r>
          </a:p>
        </p:txBody>
      </p:sp>
      <p:sp>
        <p:nvSpPr>
          <p:cNvPr id="406" name="TextBox 21"/>
          <p:cNvSpPr txBox="1"/>
          <p:nvPr/>
        </p:nvSpPr>
        <p:spPr>
          <a:xfrm>
            <a:off x="1107962" y="1630378"/>
            <a:ext cx="3328733" cy="1344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200000"/>
              </a:lnSpc>
              <a:defRPr sz="1200" b="1">
                <a:latin typeface="American Typewriter"/>
                <a:ea typeface="American Typewriter"/>
                <a:cs typeface="American Typewriter"/>
                <a:sym typeface="American Typewriter"/>
              </a:defRPr>
            </a:pPr>
            <a:r>
              <a:rPr b="0">
                <a:latin typeface="American Typewriter Semibold"/>
                <a:ea typeface="American Typewriter Semibold"/>
                <a:cs typeface="American Typewriter Semibold"/>
                <a:sym typeface="American Typewriter Semibold"/>
              </a:rPr>
              <a:t>GAIN:</a:t>
            </a:r>
            <a:r>
              <a:t> </a:t>
            </a:r>
          </a:p>
          <a:p>
            <a:pPr algn="just">
              <a:lnSpc>
                <a:spcPct val="200000"/>
              </a:lnSpc>
              <a:defRPr sz="1200">
                <a:latin typeface="American Typewriter"/>
                <a:ea typeface="American Typewriter"/>
                <a:cs typeface="American Typewriter"/>
                <a:sym typeface="American Typewriter"/>
              </a:defRPr>
            </a:pPr>
            <a:r>
              <a:t>They had slow growth and seasonal slumps due to a lack of digital presence and little to no public relations strategy.</a:t>
            </a:r>
          </a:p>
        </p:txBody>
      </p:sp>
      <p:sp>
        <p:nvSpPr>
          <p:cNvPr id="407" name="Straight Connector 24"/>
          <p:cNvSpPr/>
          <p:nvPr/>
        </p:nvSpPr>
        <p:spPr>
          <a:xfrm>
            <a:off x="1074541" y="1315838"/>
            <a:ext cx="1020932" cy="1"/>
          </a:xfrm>
          <a:prstGeom prst="line">
            <a:avLst/>
          </a:prstGeom>
          <a:ln w="6350">
            <a:solidFill>
              <a:srgbClr val="0A3751"/>
            </a:solidFill>
            <a:miter/>
          </a:ln>
        </p:spPr>
        <p:txBody>
          <a:bodyPr lIns="45719" rIns="45719"/>
          <a:lstStyle/>
          <a:p>
            <a:endParaRPr/>
          </a:p>
        </p:txBody>
      </p:sp>
      <p:sp>
        <p:nvSpPr>
          <p:cNvPr id="408" name="Straight Connector 25"/>
          <p:cNvSpPr/>
          <p:nvPr/>
        </p:nvSpPr>
        <p:spPr>
          <a:xfrm>
            <a:off x="1074541" y="3645092"/>
            <a:ext cx="1020932" cy="1"/>
          </a:xfrm>
          <a:prstGeom prst="line">
            <a:avLst/>
          </a:prstGeom>
          <a:ln w="6350">
            <a:solidFill>
              <a:srgbClr val="0A3751"/>
            </a:solidFill>
            <a:miter/>
          </a:ln>
        </p:spPr>
        <p:txBody>
          <a:bodyPr lIns="45719" rIns="45719"/>
          <a:lstStyle/>
          <a:p>
            <a:endParaRPr/>
          </a:p>
        </p:txBody>
      </p:sp>
      <p:pic>
        <p:nvPicPr>
          <p:cNvPr id="409" name="Picture Placeholder 2" descr="Picture Placeholder 2"/>
          <p:cNvPicPr>
            <a:picLocks noGrp="1" noChangeAspect="1"/>
          </p:cNvPicPr>
          <p:nvPr>
            <p:ph type="pic" idx="21"/>
          </p:nvPr>
        </p:nvPicPr>
        <p:blipFill>
          <a:blip r:embed="rId2"/>
          <a:srcRect l="5" r="5"/>
          <a:stretch>
            <a:fillRect/>
          </a:stretch>
        </p:blipFill>
        <p:spPr>
          <a:xfrm>
            <a:off x="6937075" y="41197"/>
            <a:ext cx="2195513" cy="3388488"/>
          </a:xfrm>
          <a:custGeom>
            <a:avLst/>
            <a:gdLst/>
            <a:ahLst/>
            <a:cxnLst>
              <a:cxn ang="0">
                <a:pos x="wd2" y="hd2"/>
              </a:cxn>
              <a:cxn ang="5400000">
                <a:pos x="wd2" y="hd2"/>
              </a:cxn>
              <a:cxn ang="10800000">
                <a:pos x="wd2" y="hd2"/>
              </a:cxn>
              <a:cxn ang="16200000">
                <a:pos x="wd2" y="hd2"/>
              </a:cxn>
            </a:cxnLst>
            <a:rect l="0" t="0" r="r" b="b"/>
            <a:pathLst>
              <a:path w="21600" h="21600" extrusionOk="0">
                <a:moveTo>
                  <a:pt x="1780" y="0"/>
                </a:moveTo>
                <a:lnTo>
                  <a:pt x="0" y="3193"/>
                </a:lnTo>
                <a:lnTo>
                  <a:pt x="0" y="21600"/>
                </a:lnTo>
                <a:lnTo>
                  <a:pt x="19820" y="21600"/>
                </a:lnTo>
                <a:lnTo>
                  <a:pt x="21600" y="18407"/>
                </a:lnTo>
                <a:lnTo>
                  <a:pt x="21600" y="0"/>
                </a:lnTo>
                <a:lnTo>
                  <a:pt x="1780" y="0"/>
                </a:lnTo>
                <a:close/>
              </a:path>
            </a:pathLst>
          </a:custGeom>
        </p:spPr>
      </p:pic>
      <p:pic>
        <p:nvPicPr>
          <p:cNvPr id="410" name="Picture Placeholder 4" descr="Picture Placeholder 4"/>
          <p:cNvPicPr>
            <a:picLocks noGrp="1" noChangeAspect="1"/>
          </p:cNvPicPr>
          <p:nvPr>
            <p:ph type="pic" idx="22"/>
          </p:nvPr>
        </p:nvPicPr>
        <p:blipFill>
          <a:blip r:embed="rId3"/>
          <a:srcRect t="111" b="111"/>
          <a:stretch>
            <a:fillRect/>
          </a:stretch>
        </p:blipFill>
        <p:spPr>
          <a:xfrm>
            <a:off x="8932488" y="3440110"/>
            <a:ext cx="2245471" cy="3440114"/>
          </a:xfrm>
          <a:custGeom>
            <a:avLst/>
            <a:gdLst/>
            <a:ahLst/>
            <a:cxnLst>
              <a:cxn ang="0">
                <a:pos x="wd2" y="hd2"/>
              </a:cxn>
              <a:cxn ang="5400000">
                <a:pos x="wd2" y="hd2"/>
              </a:cxn>
              <a:cxn ang="10800000">
                <a:pos x="wd2" y="hd2"/>
              </a:cxn>
              <a:cxn ang="16200000">
                <a:pos x="wd2" y="hd2"/>
              </a:cxn>
            </a:cxnLst>
            <a:rect l="0" t="0" r="r" b="b"/>
            <a:pathLst>
              <a:path w="21600" h="21600" extrusionOk="0">
                <a:moveTo>
                  <a:pt x="2069" y="0"/>
                </a:moveTo>
                <a:lnTo>
                  <a:pt x="0" y="3740"/>
                </a:lnTo>
                <a:lnTo>
                  <a:pt x="0" y="21600"/>
                </a:lnTo>
                <a:lnTo>
                  <a:pt x="19531" y="21600"/>
                </a:lnTo>
                <a:lnTo>
                  <a:pt x="21600" y="17860"/>
                </a:lnTo>
                <a:lnTo>
                  <a:pt x="21600" y="0"/>
                </a:lnTo>
                <a:lnTo>
                  <a:pt x="2069" y="0"/>
                </a:lnTo>
                <a:close/>
              </a:path>
            </a:pathLst>
          </a:cu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 name="Picture Placeholder 3" descr="Picture Placeholder 3"/>
          <p:cNvPicPr>
            <a:picLocks noGrp="1" noChangeAspect="1"/>
          </p:cNvPicPr>
          <p:nvPr>
            <p:ph type="pic" idx="21"/>
          </p:nvPr>
        </p:nvPicPr>
        <p:blipFill>
          <a:blip r:embed="rId2"/>
          <a:srcRect/>
          <a:stretch>
            <a:fillRect/>
          </a:stretch>
        </p:blipFill>
        <p:spPr>
          <a:xfrm>
            <a:off x="7129396" y="2551502"/>
            <a:ext cx="4957876" cy="2785232"/>
          </a:xfrm>
          <a:prstGeom prst="rect">
            <a:avLst/>
          </a:prstGeom>
        </p:spPr>
      </p:pic>
      <p:sp>
        <p:nvSpPr>
          <p:cNvPr id="413" name="Group 5"/>
          <p:cNvSpPr/>
          <p:nvPr/>
        </p:nvSpPr>
        <p:spPr>
          <a:xfrm>
            <a:off x="428473" y="379643"/>
            <a:ext cx="120368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414" name="Rectangle: Rounded Corners 2"/>
          <p:cNvSpPr/>
          <p:nvPr/>
        </p:nvSpPr>
        <p:spPr>
          <a:xfrm>
            <a:off x="737355" y="1020523"/>
            <a:ext cx="6098961" cy="5211051"/>
          </a:xfrm>
          <a:prstGeom prst="roundRect">
            <a:avLst>
              <a:gd name="adj" fmla="val 2357"/>
            </a:avLst>
          </a:prstGeom>
          <a:gradFill>
            <a:gsLst>
              <a:gs pos="5000">
                <a:srgbClr val="FF892F"/>
              </a:gs>
              <a:gs pos="99000">
                <a:srgbClr val="F80066"/>
              </a:gs>
            </a:gsLst>
            <a:lin ang="6599999"/>
          </a:gradFill>
          <a:ln w="12700">
            <a:miter lim="400000"/>
          </a:ln>
        </p:spPr>
        <p:txBody>
          <a:bodyPr lIns="45719" rIns="45719" anchor="ctr"/>
          <a:lstStyle/>
          <a:p>
            <a:pPr algn="ctr">
              <a:defRPr>
                <a:solidFill>
                  <a:srgbClr val="FFFFFF"/>
                </a:solidFill>
              </a:defRPr>
            </a:pPr>
            <a:endParaRPr/>
          </a:p>
        </p:txBody>
      </p:sp>
      <p:sp>
        <p:nvSpPr>
          <p:cNvPr id="415" name="TextBox 30"/>
          <p:cNvSpPr txBox="1"/>
          <p:nvPr/>
        </p:nvSpPr>
        <p:spPr>
          <a:xfrm>
            <a:off x="1239988" y="2780228"/>
            <a:ext cx="4832709" cy="3672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200000"/>
              </a:lnSpc>
              <a:defRPr sz="1300">
                <a:solidFill>
                  <a:srgbClr val="FFFFFF"/>
                </a:solidFill>
                <a:latin typeface="American Typewriter"/>
                <a:ea typeface="American Typewriter"/>
                <a:cs typeface="American Typewriter"/>
                <a:sym typeface="American Typewriter"/>
              </a:defRPr>
            </a:pPr>
            <a:r>
              <a:t>This section contains the before and after position mapping of this firms that I have worked for to show the significant changes in their revenues and growth.</a:t>
            </a:r>
          </a:p>
          <a:p>
            <a:pPr>
              <a:lnSpc>
                <a:spcPct val="200000"/>
              </a:lnSpc>
              <a:defRPr sz="1300">
                <a:solidFill>
                  <a:srgbClr val="FFFFFF"/>
                </a:solidFill>
                <a:latin typeface="American Typewriter"/>
                <a:ea typeface="American Typewriter"/>
                <a:cs typeface="American Typewriter"/>
                <a:sym typeface="American Typewriter"/>
              </a:defRPr>
            </a:pPr>
            <a:endParaRPr/>
          </a:p>
          <a:p>
            <a:pPr>
              <a:lnSpc>
                <a:spcPct val="200000"/>
              </a:lnSpc>
              <a:defRPr sz="1300">
                <a:solidFill>
                  <a:srgbClr val="FFFFFF"/>
                </a:solidFill>
                <a:latin typeface="American Typewriter"/>
                <a:ea typeface="American Typewriter"/>
                <a:cs typeface="American Typewriter"/>
                <a:sym typeface="American Typewriter"/>
              </a:defRPr>
            </a:pPr>
            <a:r>
              <a:t>Positioning maps indicate where existing products and services are positioned in the market, allowing the company to select where they want their product or service to be in the future.</a:t>
            </a:r>
          </a:p>
          <a:p>
            <a:pPr>
              <a:lnSpc>
                <a:spcPct val="200000"/>
              </a:lnSpc>
              <a:defRPr sz="1200">
                <a:solidFill>
                  <a:srgbClr val="FFFFFF"/>
                </a:solidFill>
                <a:latin typeface="American Typewriter"/>
                <a:ea typeface="American Typewriter"/>
                <a:cs typeface="American Typewriter"/>
                <a:sym typeface="American Typewriter"/>
              </a:defRPr>
            </a:pPr>
            <a:endParaRPr/>
          </a:p>
        </p:txBody>
      </p:sp>
      <p:sp>
        <p:nvSpPr>
          <p:cNvPr id="416" name="TextBox 31"/>
          <p:cNvSpPr txBox="1"/>
          <p:nvPr/>
        </p:nvSpPr>
        <p:spPr>
          <a:xfrm>
            <a:off x="1210989" y="1408486"/>
            <a:ext cx="4019102"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FFFFFF"/>
                </a:solidFill>
                <a:latin typeface="Baskerville"/>
                <a:ea typeface="Baskerville"/>
                <a:cs typeface="Baskerville"/>
                <a:sym typeface="Baskerville"/>
              </a:defRPr>
            </a:lvl1pPr>
          </a:lstStyle>
          <a:p>
            <a:r>
              <a:t>Position Mapping</a:t>
            </a:r>
          </a:p>
        </p:txBody>
      </p:sp>
      <p:sp>
        <p:nvSpPr>
          <p:cNvPr id="417" name="Straight Connector 34"/>
          <p:cNvSpPr/>
          <p:nvPr/>
        </p:nvSpPr>
        <p:spPr>
          <a:xfrm>
            <a:off x="1440547" y="2395073"/>
            <a:ext cx="5459769" cy="1"/>
          </a:xfrm>
          <a:prstGeom prst="line">
            <a:avLst/>
          </a:prstGeom>
          <a:ln w="6350">
            <a:solidFill>
              <a:srgbClr val="FFFFFF"/>
            </a:solidFill>
            <a:miter/>
          </a:ln>
        </p:spPr>
        <p:txBody>
          <a:bodyPr lIns="45719" rIns="45719"/>
          <a:lstStyle/>
          <a:p>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Group 6"/>
          <p:cNvSpPr txBox="1"/>
          <p:nvPr/>
        </p:nvSpPr>
        <p:spPr>
          <a:xfrm>
            <a:off x="481560" y="314840"/>
            <a:ext cx="1150598" cy="576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1200" b="1">
                <a:solidFill>
                  <a:srgbClr val="A6A6A6"/>
                </a:solidFill>
                <a:latin typeface="+mj-lt"/>
                <a:ea typeface="+mj-ea"/>
                <a:cs typeface="+mj-cs"/>
                <a:sym typeface="Helvetica"/>
              </a:defRPr>
            </a:lvl1pPr>
          </a:lstStyle>
          <a:p>
            <a:r>
              <a:t>Disha Rattan</a:t>
            </a:r>
          </a:p>
        </p:txBody>
      </p:sp>
      <p:sp>
        <p:nvSpPr>
          <p:cNvPr id="420" name="TextBox 32"/>
          <p:cNvSpPr txBox="1"/>
          <p:nvPr/>
        </p:nvSpPr>
        <p:spPr>
          <a:xfrm rot="5400000">
            <a:off x="6618632" y="4099829"/>
            <a:ext cx="2284305"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b="1">
                <a:solidFill>
                  <a:srgbClr val="FFFFFF"/>
                </a:solidFill>
                <a:latin typeface="+mj-lt"/>
                <a:ea typeface="+mj-ea"/>
                <a:cs typeface="+mj-cs"/>
                <a:sym typeface="Helvetica"/>
              </a:defRPr>
            </a:lvl1pPr>
          </a:lstStyle>
          <a:p>
            <a:r>
              <a:t>#2 Marketing</a:t>
            </a:r>
          </a:p>
        </p:txBody>
      </p:sp>
      <p:sp>
        <p:nvSpPr>
          <p:cNvPr id="421" name="TextBox 34"/>
          <p:cNvSpPr txBox="1"/>
          <p:nvPr/>
        </p:nvSpPr>
        <p:spPr>
          <a:xfrm>
            <a:off x="828551" y="868285"/>
            <a:ext cx="1912678" cy="561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b="1">
                <a:solidFill>
                  <a:srgbClr val="0A3751"/>
                </a:solidFill>
                <a:latin typeface="Baskerville"/>
                <a:ea typeface="Baskerville"/>
                <a:cs typeface="Baskerville"/>
                <a:sym typeface="Baskerville"/>
              </a:defRPr>
            </a:lvl1pPr>
          </a:lstStyle>
          <a:p>
            <a:r>
              <a:t>HC Sons</a:t>
            </a:r>
          </a:p>
        </p:txBody>
      </p:sp>
      <p:sp>
        <p:nvSpPr>
          <p:cNvPr id="422" name="TextBox 34"/>
          <p:cNvSpPr txBox="1"/>
          <p:nvPr/>
        </p:nvSpPr>
        <p:spPr>
          <a:xfrm>
            <a:off x="828551"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Before</a:t>
            </a:r>
          </a:p>
        </p:txBody>
      </p:sp>
      <p:sp>
        <p:nvSpPr>
          <p:cNvPr id="423" name="TextBox 34"/>
          <p:cNvSpPr txBox="1"/>
          <p:nvPr/>
        </p:nvSpPr>
        <p:spPr>
          <a:xfrm>
            <a:off x="6320285"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After</a:t>
            </a:r>
          </a:p>
        </p:txBody>
      </p:sp>
      <p:pic>
        <p:nvPicPr>
          <p:cNvPr id="424" name="image (1).jpg" descr="image (1).jpg"/>
          <p:cNvPicPr>
            <a:picLocks noChangeAspect="1"/>
          </p:cNvPicPr>
          <p:nvPr/>
        </p:nvPicPr>
        <p:blipFill>
          <a:blip r:embed="rId2"/>
          <a:stretch>
            <a:fillRect/>
          </a:stretch>
        </p:blipFill>
        <p:spPr>
          <a:xfrm>
            <a:off x="249206" y="2362553"/>
            <a:ext cx="5658194" cy="3185657"/>
          </a:xfrm>
          <a:prstGeom prst="rect">
            <a:avLst/>
          </a:prstGeom>
          <a:ln w="12700">
            <a:miter lim="400000"/>
          </a:ln>
        </p:spPr>
      </p:pic>
      <p:pic>
        <p:nvPicPr>
          <p:cNvPr id="425" name="image (2).jpg" descr="image (2).jpg"/>
          <p:cNvPicPr>
            <a:picLocks noChangeAspect="1"/>
          </p:cNvPicPr>
          <p:nvPr/>
        </p:nvPicPr>
        <p:blipFill>
          <a:blip r:embed="rId3"/>
          <a:stretch>
            <a:fillRect/>
          </a:stretch>
        </p:blipFill>
        <p:spPr>
          <a:xfrm>
            <a:off x="6303971" y="2413353"/>
            <a:ext cx="5658194" cy="3185657"/>
          </a:xfrm>
          <a:prstGeom prst="rect">
            <a:avLst/>
          </a:prstGeom>
          <a:ln w="12700">
            <a:miter lim="400000"/>
          </a:ln>
        </p:spPr>
      </p:pic>
      <p:sp>
        <p:nvSpPr>
          <p:cNvPr id="426" name="Rectangle 18"/>
          <p:cNvSpPr/>
          <p:nvPr/>
        </p:nvSpPr>
        <p:spPr>
          <a:xfrm>
            <a:off x="3937141" y="6074763"/>
            <a:ext cx="8254859" cy="783238"/>
          </a:xfrm>
          <a:prstGeom prst="rect">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427" name="Rectangle 11"/>
          <p:cNvSpPr/>
          <p:nvPr/>
        </p:nvSpPr>
        <p:spPr>
          <a:xfrm>
            <a:off x="-58425" y="-12534"/>
            <a:ext cx="459741" cy="2152836"/>
          </a:xfrm>
          <a:prstGeom prst="rect">
            <a:avLst/>
          </a:prstGeom>
          <a:solidFill>
            <a:srgbClr val="0A3751"/>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Group 6"/>
          <p:cNvSpPr txBox="1"/>
          <p:nvPr/>
        </p:nvSpPr>
        <p:spPr>
          <a:xfrm>
            <a:off x="481560" y="314840"/>
            <a:ext cx="1150598" cy="576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1200" b="1">
                <a:solidFill>
                  <a:srgbClr val="A6A6A6"/>
                </a:solidFill>
                <a:latin typeface="+mj-lt"/>
                <a:ea typeface="+mj-ea"/>
                <a:cs typeface="+mj-cs"/>
                <a:sym typeface="Helvetica"/>
              </a:defRPr>
            </a:lvl1pPr>
          </a:lstStyle>
          <a:p>
            <a:r>
              <a:t>Disha Rattan</a:t>
            </a:r>
          </a:p>
        </p:txBody>
      </p:sp>
      <p:sp>
        <p:nvSpPr>
          <p:cNvPr id="430" name="TextBox 32"/>
          <p:cNvSpPr txBox="1"/>
          <p:nvPr/>
        </p:nvSpPr>
        <p:spPr>
          <a:xfrm rot="5400000">
            <a:off x="6618632" y="4099829"/>
            <a:ext cx="2284305"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b="1">
                <a:solidFill>
                  <a:srgbClr val="FFFFFF"/>
                </a:solidFill>
                <a:latin typeface="+mj-lt"/>
                <a:ea typeface="+mj-ea"/>
                <a:cs typeface="+mj-cs"/>
                <a:sym typeface="Helvetica"/>
              </a:defRPr>
            </a:lvl1pPr>
          </a:lstStyle>
          <a:p>
            <a:r>
              <a:t>#2 Marketing</a:t>
            </a:r>
          </a:p>
        </p:txBody>
      </p:sp>
      <p:sp>
        <p:nvSpPr>
          <p:cNvPr id="431" name="TextBox 34"/>
          <p:cNvSpPr txBox="1"/>
          <p:nvPr/>
        </p:nvSpPr>
        <p:spPr>
          <a:xfrm>
            <a:off x="828551" y="868285"/>
            <a:ext cx="1912678" cy="561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b="1">
                <a:solidFill>
                  <a:srgbClr val="0A3751"/>
                </a:solidFill>
                <a:latin typeface="Baskerville"/>
                <a:ea typeface="Baskerville"/>
                <a:cs typeface="Baskerville"/>
                <a:sym typeface="Baskerville"/>
              </a:defRPr>
            </a:lvl1pPr>
          </a:lstStyle>
          <a:p>
            <a:r>
              <a:t>HC Sons</a:t>
            </a:r>
          </a:p>
        </p:txBody>
      </p:sp>
      <p:sp>
        <p:nvSpPr>
          <p:cNvPr id="432" name="TextBox 34"/>
          <p:cNvSpPr txBox="1"/>
          <p:nvPr/>
        </p:nvSpPr>
        <p:spPr>
          <a:xfrm>
            <a:off x="828551"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Before</a:t>
            </a:r>
          </a:p>
        </p:txBody>
      </p:sp>
      <p:sp>
        <p:nvSpPr>
          <p:cNvPr id="433" name="TextBox 34"/>
          <p:cNvSpPr txBox="1"/>
          <p:nvPr/>
        </p:nvSpPr>
        <p:spPr>
          <a:xfrm>
            <a:off x="6320285"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After</a:t>
            </a:r>
          </a:p>
        </p:txBody>
      </p:sp>
      <p:pic>
        <p:nvPicPr>
          <p:cNvPr id="434" name="image (3).jpg" descr="image (3).jpg"/>
          <p:cNvPicPr>
            <a:picLocks noChangeAspect="1"/>
          </p:cNvPicPr>
          <p:nvPr/>
        </p:nvPicPr>
        <p:blipFill>
          <a:blip r:embed="rId2"/>
          <a:stretch>
            <a:fillRect/>
          </a:stretch>
        </p:blipFill>
        <p:spPr>
          <a:xfrm>
            <a:off x="244222" y="2314284"/>
            <a:ext cx="5784546" cy="3256795"/>
          </a:xfrm>
          <a:prstGeom prst="rect">
            <a:avLst/>
          </a:prstGeom>
          <a:ln w="12700">
            <a:miter lim="400000"/>
          </a:ln>
        </p:spPr>
      </p:pic>
      <p:pic>
        <p:nvPicPr>
          <p:cNvPr id="435" name="image (4).jpg" descr="image (4).jpg"/>
          <p:cNvPicPr>
            <a:picLocks noChangeAspect="1"/>
          </p:cNvPicPr>
          <p:nvPr/>
        </p:nvPicPr>
        <p:blipFill>
          <a:blip r:embed="rId3"/>
          <a:stretch>
            <a:fillRect/>
          </a:stretch>
        </p:blipFill>
        <p:spPr>
          <a:xfrm>
            <a:off x="6260193" y="2314284"/>
            <a:ext cx="5784546" cy="3256795"/>
          </a:xfrm>
          <a:prstGeom prst="rect">
            <a:avLst/>
          </a:prstGeom>
          <a:ln w="12700">
            <a:miter lim="400000"/>
          </a:ln>
        </p:spPr>
      </p:pic>
      <p:sp>
        <p:nvSpPr>
          <p:cNvPr id="436" name="Rectangle 18"/>
          <p:cNvSpPr/>
          <p:nvPr/>
        </p:nvSpPr>
        <p:spPr>
          <a:xfrm>
            <a:off x="3937141" y="6074763"/>
            <a:ext cx="8254859" cy="783238"/>
          </a:xfrm>
          <a:prstGeom prst="rect">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437" name="Rectangle 11"/>
          <p:cNvSpPr/>
          <p:nvPr/>
        </p:nvSpPr>
        <p:spPr>
          <a:xfrm>
            <a:off x="-58425" y="-12534"/>
            <a:ext cx="459741" cy="2152836"/>
          </a:xfrm>
          <a:prstGeom prst="rect">
            <a:avLst/>
          </a:prstGeom>
          <a:solidFill>
            <a:srgbClr val="0A3751"/>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Group 6"/>
          <p:cNvSpPr txBox="1"/>
          <p:nvPr/>
        </p:nvSpPr>
        <p:spPr>
          <a:xfrm>
            <a:off x="481560" y="314840"/>
            <a:ext cx="1150598" cy="576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1200" b="1">
                <a:solidFill>
                  <a:srgbClr val="A6A6A6"/>
                </a:solidFill>
                <a:latin typeface="+mj-lt"/>
                <a:ea typeface="+mj-ea"/>
                <a:cs typeface="+mj-cs"/>
                <a:sym typeface="Helvetica"/>
              </a:defRPr>
            </a:lvl1pPr>
          </a:lstStyle>
          <a:p>
            <a:r>
              <a:t>Disha Rattan</a:t>
            </a:r>
          </a:p>
        </p:txBody>
      </p:sp>
      <p:sp>
        <p:nvSpPr>
          <p:cNvPr id="440" name="TextBox 32"/>
          <p:cNvSpPr txBox="1"/>
          <p:nvPr/>
        </p:nvSpPr>
        <p:spPr>
          <a:xfrm rot="5400000">
            <a:off x="6618632" y="4099829"/>
            <a:ext cx="2284305"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b="1">
                <a:solidFill>
                  <a:srgbClr val="FFFFFF"/>
                </a:solidFill>
                <a:latin typeface="+mj-lt"/>
                <a:ea typeface="+mj-ea"/>
                <a:cs typeface="+mj-cs"/>
                <a:sym typeface="Helvetica"/>
              </a:defRPr>
            </a:lvl1pPr>
          </a:lstStyle>
          <a:p>
            <a:r>
              <a:t>#2 Marketing</a:t>
            </a:r>
          </a:p>
        </p:txBody>
      </p:sp>
      <p:sp>
        <p:nvSpPr>
          <p:cNvPr id="441" name="TextBox 34"/>
          <p:cNvSpPr txBox="1"/>
          <p:nvPr/>
        </p:nvSpPr>
        <p:spPr>
          <a:xfrm>
            <a:off x="828551" y="868285"/>
            <a:ext cx="1912678" cy="561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b="1">
                <a:solidFill>
                  <a:srgbClr val="0A3751"/>
                </a:solidFill>
                <a:latin typeface="Baskerville"/>
                <a:ea typeface="Baskerville"/>
                <a:cs typeface="Baskerville"/>
                <a:sym typeface="Baskerville"/>
              </a:defRPr>
            </a:lvl1pPr>
          </a:lstStyle>
          <a:p>
            <a:r>
              <a:t>HC Sons</a:t>
            </a:r>
          </a:p>
        </p:txBody>
      </p:sp>
      <p:sp>
        <p:nvSpPr>
          <p:cNvPr id="442" name="TextBox 34"/>
          <p:cNvSpPr txBox="1"/>
          <p:nvPr/>
        </p:nvSpPr>
        <p:spPr>
          <a:xfrm>
            <a:off x="828551"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Before</a:t>
            </a:r>
          </a:p>
        </p:txBody>
      </p:sp>
      <p:sp>
        <p:nvSpPr>
          <p:cNvPr id="443" name="TextBox 34"/>
          <p:cNvSpPr txBox="1"/>
          <p:nvPr/>
        </p:nvSpPr>
        <p:spPr>
          <a:xfrm>
            <a:off x="6320285"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After</a:t>
            </a:r>
          </a:p>
        </p:txBody>
      </p:sp>
      <p:pic>
        <p:nvPicPr>
          <p:cNvPr id="444" name="image (6).jpg" descr="image (6).jpg"/>
          <p:cNvPicPr>
            <a:picLocks noChangeAspect="1"/>
          </p:cNvPicPr>
          <p:nvPr/>
        </p:nvPicPr>
        <p:blipFill>
          <a:blip r:embed="rId2"/>
          <a:stretch>
            <a:fillRect/>
          </a:stretch>
        </p:blipFill>
        <p:spPr>
          <a:xfrm>
            <a:off x="221693" y="2316885"/>
            <a:ext cx="5775305" cy="3251593"/>
          </a:xfrm>
          <a:prstGeom prst="rect">
            <a:avLst/>
          </a:prstGeom>
          <a:ln w="12700">
            <a:miter lim="400000"/>
          </a:ln>
        </p:spPr>
      </p:pic>
      <p:pic>
        <p:nvPicPr>
          <p:cNvPr id="445" name="image (8).jpg" descr="image (8).jpg"/>
          <p:cNvPicPr>
            <a:picLocks noChangeAspect="1"/>
          </p:cNvPicPr>
          <p:nvPr/>
        </p:nvPicPr>
        <p:blipFill>
          <a:blip r:embed="rId3"/>
          <a:stretch>
            <a:fillRect/>
          </a:stretch>
        </p:blipFill>
        <p:spPr>
          <a:xfrm>
            <a:off x="6065247" y="2316885"/>
            <a:ext cx="5775305" cy="3251593"/>
          </a:xfrm>
          <a:prstGeom prst="rect">
            <a:avLst/>
          </a:prstGeom>
          <a:ln w="12700">
            <a:miter lim="400000"/>
          </a:ln>
        </p:spPr>
      </p:pic>
      <p:sp>
        <p:nvSpPr>
          <p:cNvPr id="446" name="Rectangle 18"/>
          <p:cNvSpPr/>
          <p:nvPr/>
        </p:nvSpPr>
        <p:spPr>
          <a:xfrm>
            <a:off x="3937141" y="6074763"/>
            <a:ext cx="8254859" cy="783238"/>
          </a:xfrm>
          <a:prstGeom prst="rect">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447" name="Rectangle 11"/>
          <p:cNvSpPr/>
          <p:nvPr/>
        </p:nvSpPr>
        <p:spPr>
          <a:xfrm>
            <a:off x="-58425" y="-12534"/>
            <a:ext cx="459741" cy="2152836"/>
          </a:xfrm>
          <a:prstGeom prst="rect">
            <a:avLst/>
          </a:prstGeom>
          <a:solidFill>
            <a:srgbClr val="0A3751"/>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Group 6"/>
          <p:cNvSpPr txBox="1"/>
          <p:nvPr/>
        </p:nvSpPr>
        <p:spPr>
          <a:xfrm>
            <a:off x="481560" y="314840"/>
            <a:ext cx="1150598" cy="576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1200" b="1">
                <a:solidFill>
                  <a:srgbClr val="A6A6A6"/>
                </a:solidFill>
                <a:latin typeface="+mj-lt"/>
                <a:ea typeface="+mj-ea"/>
                <a:cs typeface="+mj-cs"/>
                <a:sym typeface="Helvetica"/>
              </a:defRPr>
            </a:lvl1pPr>
          </a:lstStyle>
          <a:p>
            <a:r>
              <a:t>Disha Rattan</a:t>
            </a:r>
          </a:p>
        </p:txBody>
      </p:sp>
      <p:sp>
        <p:nvSpPr>
          <p:cNvPr id="450" name="TextBox 32"/>
          <p:cNvSpPr txBox="1"/>
          <p:nvPr/>
        </p:nvSpPr>
        <p:spPr>
          <a:xfrm rot="5400000">
            <a:off x="6618632" y="4099829"/>
            <a:ext cx="2284305"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b="1">
                <a:solidFill>
                  <a:srgbClr val="FFFFFF"/>
                </a:solidFill>
                <a:latin typeface="+mj-lt"/>
                <a:ea typeface="+mj-ea"/>
                <a:cs typeface="+mj-cs"/>
                <a:sym typeface="Helvetica"/>
              </a:defRPr>
            </a:lvl1pPr>
          </a:lstStyle>
          <a:p>
            <a:r>
              <a:t>#2 Marketing</a:t>
            </a:r>
          </a:p>
        </p:txBody>
      </p:sp>
      <p:sp>
        <p:nvSpPr>
          <p:cNvPr id="451" name="TextBox 34"/>
          <p:cNvSpPr txBox="1"/>
          <p:nvPr/>
        </p:nvSpPr>
        <p:spPr>
          <a:xfrm>
            <a:off x="828551" y="868285"/>
            <a:ext cx="1912678" cy="561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b="1">
                <a:solidFill>
                  <a:srgbClr val="0A3751"/>
                </a:solidFill>
                <a:latin typeface="Baskerville"/>
                <a:ea typeface="Baskerville"/>
                <a:cs typeface="Baskerville"/>
                <a:sym typeface="Baskerville"/>
              </a:defRPr>
            </a:lvl1pPr>
          </a:lstStyle>
          <a:p>
            <a:r>
              <a:t>HC Sons</a:t>
            </a:r>
          </a:p>
        </p:txBody>
      </p:sp>
      <p:sp>
        <p:nvSpPr>
          <p:cNvPr id="452" name="TextBox 34"/>
          <p:cNvSpPr txBox="1"/>
          <p:nvPr/>
        </p:nvSpPr>
        <p:spPr>
          <a:xfrm>
            <a:off x="828551"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Before</a:t>
            </a:r>
          </a:p>
        </p:txBody>
      </p:sp>
      <p:sp>
        <p:nvSpPr>
          <p:cNvPr id="453" name="TextBox 34"/>
          <p:cNvSpPr txBox="1"/>
          <p:nvPr/>
        </p:nvSpPr>
        <p:spPr>
          <a:xfrm>
            <a:off x="6320285"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After</a:t>
            </a:r>
          </a:p>
        </p:txBody>
      </p:sp>
      <p:pic>
        <p:nvPicPr>
          <p:cNvPr id="454" name="Screenshot 2021-10-10 at 6.03.55 AM.png" descr="Screenshot 2021-10-10 at 6.03.55 AM.png"/>
          <p:cNvPicPr>
            <a:picLocks noChangeAspect="1"/>
          </p:cNvPicPr>
          <p:nvPr/>
        </p:nvPicPr>
        <p:blipFill>
          <a:blip r:embed="rId2"/>
          <a:stretch>
            <a:fillRect/>
          </a:stretch>
        </p:blipFill>
        <p:spPr>
          <a:xfrm>
            <a:off x="97797" y="2314284"/>
            <a:ext cx="5894680" cy="3256795"/>
          </a:xfrm>
          <a:prstGeom prst="rect">
            <a:avLst/>
          </a:prstGeom>
          <a:ln w="12700">
            <a:miter lim="400000"/>
          </a:ln>
        </p:spPr>
      </p:pic>
      <p:pic>
        <p:nvPicPr>
          <p:cNvPr id="455" name="Screenshot 2021-10-10 at 6.04.47 AM.png" descr="Screenshot 2021-10-10 at 6.04.47 AM.png"/>
          <p:cNvPicPr>
            <a:picLocks noChangeAspect="1"/>
          </p:cNvPicPr>
          <p:nvPr/>
        </p:nvPicPr>
        <p:blipFill>
          <a:blip r:embed="rId3"/>
          <a:stretch>
            <a:fillRect/>
          </a:stretch>
        </p:blipFill>
        <p:spPr>
          <a:xfrm>
            <a:off x="6233771" y="2301584"/>
            <a:ext cx="5868207" cy="3256795"/>
          </a:xfrm>
          <a:prstGeom prst="rect">
            <a:avLst/>
          </a:prstGeom>
          <a:ln w="12700">
            <a:miter lim="400000"/>
          </a:ln>
        </p:spPr>
      </p:pic>
      <p:sp>
        <p:nvSpPr>
          <p:cNvPr id="456" name="Rectangle 18"/>
          <p:cNvSpPr/>
          <p:nvPr/>
        </p:nvSpPr>
        <p:spPr>
          <a:xfrm>
            <a:off x="3937141" y="6074763"/>
            <a:ext cx="8254859" cy="783238"/>
          </a:xfrm>
          <a:prstGeom prst="rect">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457" name="Rectangle 11"/>
          <p:cNvSpPr/>
          <p:nvPr/>
        </p:nvSpPr>
        <p:spPr>
          <a:xfrm>
            <a:off x="-58425" y="-12534"/>
            <a:ext cx="459741" cy="2152836"/>
          </a:xfrm>
          <a:prstGeom prst="rect">
            <a:avLst/>
          </a:prstGeom>
          <a:solidFill>
            <a:srgbClr val="0A3751"/>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Group 10"/>
          <p:cNvSpPr/>
          <p:nvPr/>
        </p:nvSpPr>
        <p:spPr>
          <a:xfrm>
            <a:off x="740170" y="379643"/>
            <a:ext cx="120418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209" name="Rectangle 31"/>
          <p:cNvSpPr/>
          <p:nvPr/>
        </p:nvSpPr>
        <p:spPr>
          <a:xfrm>
            <a:off x="10937288" y="4225771"/>
            <a:ext cx="1254712" cy="2632229"/>
          </a:xfrm>
          <a:prstGeom prst="rect">
            <a:avLst/>
          </a:prstGeom>
          <a:gradFill>
            <a:gsLst>
              <a:gs pos="5000">
                <a:srgbClr val="FF892F"/>
              </a:gs>
              <a:gs pos="99000">
                <a:srgbClr val="F80066"/>
              </a:gs>
            </a:gsLst>
            <a:lin ang="6599999"/>
          </a:gradFill>
          <a:ln w="12700">
            <a:miter lim="400000"/>
          </a:ln>
        </p:spPr>
        <p:txBody>
          <a:bodyPr lIns="45719" rIns="45719" anchor="ctr"/>
          <a:lstStyle/>
          <a:p>
            <a:pPr algn="ctr">
              <a:defRPr>
                <a:solidFill>
                  <a:srgbClr val="FFFFFF"/>
                </a:solidFill>
              </a:defRPr>
            </a:pPr>
            <a:endParaRPr/>
          </a:p>
        </p:txBody>
      </p:sp>
      <p:sp>
        <p:nvSpPr>
          <p:cNvPr id="210" name="Rectangle 33"/>
          <p:cNvSpPr/>
          <p:nvPr/>
        </p:nvSpPr>
        <p:spPr>
          <a:xfrm>
            <a:off x="958788" y="5894770"/>
            <a:ext cx="9978502" cy="963230"/>
          </a:xfrm>
          <a:prstGeom prst="rect">
            <a:avLst/>
          </a:prstGeom>
          <a:solidFill>
            <a:srgbClr val="102537"/>
          </a:solidFill>
          <a:ln w="12700">
            <a:miter lim="400000"/>
          </a:ln>
        </p:spPr>
        <p:txBody>
          <a:bodyPr lIns="45719" rIns="45719" anchor="ctr"/>
          <a:lstStyle/>
          <a:p>
            <a:pPr algn="ctr">
              <a:defRPr>
                <a:solidFill>
                  <a:srgbClr val="FFFFFF"/>
                </a:solidFill>
              </a:defRPr>
            </a:pPr>
            <a:endParaRPr/>
          </a:p>
        </p:txBody>
      </p:sp>
      <p:sp>
        <p:nvSpPr>
          <p:cNvPr id="211" name="TextBox 36"/>
          <p:cNvSpPr txBox="1"/>
          <p:nvPr/>
        </p:nvSpPr>
        <p:spPr>
          <a:xfrm>
            <a:off x="918649" y="2528003"/>
            <a:ext cx="5776474" cy="303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200000"/>
              </a:lnSpc>
              <a:defRPr sz="1200">
                <a:latin typeface="American Typewriter"/>
                <a:ea typeface="American Typewriter"/>
                <a:cs typeface="American Typewriter"/>
                <a:sym typeface="American Typewriter"/>
              </a:defRPr>
            </a:pPr>
            <a:r>
              <a:t>We may create campaigns, content, and brilliant marketing tactics to sell our product to the audience, but we must never forget that, at the end of the day, we are selling to a human being, and as we know, we all want to be the smartest person in the room.</a:t>
            </a:r>
          </a:p>
          <a:p>
            <a:pPr>
              <a:lnSpc>
                <a:spcPct val="200000"/>
              </a:lnSpc>
              <a:defRPr sz="900">
                <a:latin typeface="+mj-lt"/>
                <a:ea typeface="+mj-ea"/>
                <a:cs typeface="+mj-cs"/>
                <a:sym typeface="Helvetica"/>
              </a:defRPr>
            </a:pPr>
            <a:endParaRPr/>
          </a:p>
          <a:p>
            <a:pPr>
              <a:lnSpc>
                <a:spcPct val="200000"/>
              </a:lnSpc>
              <a:defRPr sz="1200">
                <a:latin typeface="American Typewriter"/>
                <a:ea typeface="American Typewriter"/>
                <a:cs typeface="American Typewriter"/>
                <a:sym typeface="American Typewriter"/>
              </a:defRPr>
            </a:pPr>
            <a:r>
              <a:t>I follow the above quote in practice, and this is reflected in my marketing tactics, which employ innovative marketing strategies to promote the product or the company in the simplest way possible, allowing customers to form a connection with the brand rather than thinking, 'This is not for me!'.</a:t>
            </a:r>
          </a:p>
        </p:txBody>
      </p:sp>
      <p:sp>
        <p:nvSpPr>
          <p:cNvPr id="212" name="TextBox 37"/>
          <p:cNvSpPr txBox="1"/>
          <p:nvPr/>
        </p:nvSpPr>
        <p:spPr>
          <a:xfrm>
            <a:off x="886452" y="1129973"/>
            <a:ext cx="6082511" cy="1043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200" i="1">
                <a:solidFill>
                  <a:srgbClr val="0A3751"/>
                </a:solidFill>
                <a:latin typeface="Baskerville SemiBold"/>
                <a:ea typeface="Baskerville SemiBold"/>
                <a:cs typeface="Baskerville SemiBold"/>
                <a:sym typeface="Baskerville SemiBold"/>
              </a:defRPr>
            </a:pPr>
            <a:r>
              <a:t>“Good marketing makes the company look smart, great marketing makes the </a:t>
            </a:r>
            <a:r>
              <a:rPr>
                <a:solidFill>
                  <a:srgbClr val="EB774A"/>
                </a:solidFill>
              </a:rPr>
              <a:t>customer</a:t>
            </a:r>
            <a:r>
              <a:t> look smart!”</a:t>
            </a:r>
          </a:p>
        </p:txBody>
      </p:sp>
      <p:sp>
        <p:nvSpPr>
          <p:cNvPr id="213" name="TextBox 40"/>
          <p:cNvSpPr txBox="1"/>
          <p:nvPr/>
        </p:nvSpPr>
        <p:spPr>
          <a:xfrm>
            <a:off x="1415839" y="6216746"/>
            <a:ext cx="2961001" cy="256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100">
                <a:solidFill>
                  <a:srgbClr val="FFFFFF"/>
                </a:solidFill>
                <a:latin typeface="+mj-lt"/>
                <a:ea typeface="+mj-ea"/>
                <a:cs typeface="+mj-cs"/>
                <a:sym typeface="Helvetica"/>
              </a:defRPr>
            </a:pPr>
            <a:r>
              <a:t>Marketing with </a:t>
            </a:r>
            <a:r>
              <a:rPr b="1"/>
              <a:t>purpose and passion</a:t>
            </a:r>
          </a:p>
        </p:txBody>
      </p:sp>
      <p:sp>
        <p:nvSpPr>
          <p:cNvPr id="214" name="Straight Connector 42"/>
          <p:cNvSpPr/>
          <p:nvPr/>
        </p:nvSpPr>
        <p:spPr>
          <a:xfrm>
            <a:off x="4696286" y="6347550"/>
            <a:ext cx="6241003" cy="1"/>
          </a:xfrm>
          <a:prstGeom prst="line">
            <a:avLst/>
          </a:prstGeom>
          <a:ln w="6350">
            <a:solidFill>
              <a:srgbClr val="FFFFFF"/>
            </a:solidFill>
            <a:miter/>
          </a:ln>
        </p:spPr>
        <p:txBody>
          <a:bodyPr lIns="45719" rIns="45719"/>
          <a:lstStyle/>
          <a:p>
            <a:endParaRPr/>
          </a:p>
        </p:txBody>
      </p:sp>
      <p:pic>
        <p:nvPicPr>
          <p:cNvPr id="215" name="Picture Placeholder 2" descr="Picture Placeholder 2"/>
          <p:cNvPicPr>
            <a:picLocks noGrp="1" noChangeAspect="1"/>
          </p:cNvPicPr>
          <p:nvPr>
            <p:ph type="pic" idx="21"/>
          </p:nvPr>
        </p:nvPicPr>
        <p:blipFill>
          <a:blip r:embed="rId2"/>
          <a:srcRect l="10266" r="29415"/>
          <a:stretch>
            <a:fillRect/>
          </a:stretch>
        </p:blipFill>
        <p:spPr>
          <a:xfrm>
            <a:off x="7373110" y="1790458"/>
            <a:ext cx="3409944" cy="3838578"/>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Group 6"/>
          <p:cNvSpPr txBox="1"/>
          <p:nvPr/>
        </p:nvSpPr>
        <p:spPr>
          <a:xfrm>
            <a:off x="481560" y="314840"/>
            <a:ext cx="1150598" cy="5766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1200" b="1">
                <a:solidFill>
                  <a:srgbClr val="A6A6A6"/>
                </a:solidFill>
                <a:latin typeface="+mj-lt"/>
                <a:ea typeface="+mj-ea"/>
                <a:cs typeface="+mj-cs"/>
                <a:sym typeface="Helvetica"/>
              </a:defRPr>
            </a:lvl1pPr>
          </a:lstStyle>
          <a:p>
            <a:r>
              <a:t>Disha Rattan</a:t>
            </a:r>
          </a:p>
        </p:txBody>
      </p:sp>
      <p:sp>
        <p:nvSpPr>
          <p:cNvPr id="460" name="TextBox 32"/>
          <p:cNvSpPr txBox="1"/>
          <p:nvPr/>
        </p:nvSpPr>
        <p:spPr>
          <a:xfrm rot="5400000">
            <a:off x="6618632" y="4099829"/>
            <a:ext cx="2284305"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b="1">
                <a:solidFill>
                  <a:srgbClr val="FFFFFF"/>
                </a:solidFill>
                <a:latin typeface="+mj-lt"/>
                <a:ea typeface="+mj-ea"/>
                <a:cs typeface="+mj-cs"/>
                <a:sym typeface="Helvetica"/>
              </a:defRPr>
            </a:lvl1pPr>
          </a:lstStyle>
          <a:p>
            <a:r>
              <a:t>#2 Marketing</a:t>
            </a:r>
          </a:p>
        </p:txBody>
      </p:sp>
      <p:sp>
        <p:nvSpPr>
          <p:cNvPr id="461" name="TextBox 34"/>
          <p:cNvSpPr txBox="1"/>
          <p:nvPr/>
        </p:nvSpPr>
        <p:spPr>
          <a:xfrm>
            <a:off x="828551" y="868285"/>
            <a:ext cx="1912678" cy="561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b="1">
                <a:solidFill>
                  <a:srgbClr val="0A3751"/>
                </a:solidFill>
                <a:latin typeface="Baskerville"/>
                <a:ea typeface="Baskerville"/>
                <a:cs typeface="Baskerville"/>
                <a:sym typeface="Baskerville"/>
              </a:defRPr>
            </a:lvl1pPr>
          </a:lstStyle>
          <a:p>
            <a:r>
              <a:t>POPxo</a:t>
            </a:r>
          </a:p>
        </p:txBody>
      </p:sp>
      <p:sp>
        <p:nvSpPr>
          <p:cNvPr id="462" name="TextBox 34"/>
          <p:cNvSpPr txBox="1"/>
          <p:nvPr/>
        </p:nvSpPr>
        <p:spPr>
          <a:xfrm>
            <a:off x="828551"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Before</a:t>
            </a:r>
          </a:p>
        </p:txBody>
      </p:sp>
      <p:sp>
        <p:nvSpPr>
          <p:cNvPr id="463" name="TextBox 34"/>
          <p:cNvSpPr txBox="1"/>
          <p:nvPr/>
        </p:nvSpPr>
        <p:spPr>
          <a:xfrm>
            <a:off x="6320285"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After</a:t>
            </a:r>
          </a:p>
        </p:txBody>
      </p:sp>
      <p:pic>
        <p:nvPicPr>
          <p:cNvPr id="464" name="Screenshot 2021-10-10 at 4.56.41 AM.png" descr="Screenshot 2021-10-10 at 4.56.41 AM.png"/>
          <p:cNvPicPr>
            <a:picLocks noChangeAspect="1"/>
          </p:cNvPicPr>
          <p:nvPr/>
        </p:nvPicPr>
        <p:blipFill>
          <a:blip r:embed="rId2"/>
          <a:stretch>
            <a:fillRect/>
          </a:stretch>
        </p:blipFill>
        <p:spPr>
          <a:xfrm>
            <a:off x="-73971" y="2314284"/>
            <a:ext cx="5837316" cy="3256795"/>
          </a:xfrm>
          <a:prstGeom prst="rect">
            <a:avLst/>
          </a:prstGeom>
          <a:ln w="12700">
            <a:miter lim="400000"/>
          </a:ln>
        </p:spPr>
      </p:pic>
      <p:pic>
        <p:nvPicPr>
          <p:cNvPr id="465" name="Screenshot 2021-10-10 at 4.58.22 AM.png" descr="Screenshot 2021-10-10 at 4.58.22 AM.png"/>
          <p:cNvPicPr>
            <a:picLocks noChangeAspect="1"/>
          </p:cNvPicPr>
          <p:nvPr/>
        </p:nvPicPr>
        <p:blipFill>
          <a:blip r:embed="rId3"/>
          <a:stretch>
            <a:fillRect/>
          </a:stretch>
        </p:blipFill>
        <p:spPr>
          <a:xfrm>
            <a:off x="6180854" y="2314284"/>
            <a:ext cx="5775863" cy="3256795"/>
          </a:xfrm>
          <a:prstGeom prst="rect">
            <a:avLst/>
          </a:prstGeom>
          <a:ln w="12700">
            <a:miter lim="400000"/>
          </a:ln>
        </p:spPr>
      </p:pic>
      <p:sp>
        <p:nvSpPr>
          <p:cNvPr id="466" name="Rectangle 18"/>
          <p:cNvSpPr/>
          <p:nvPr/>
        </p:nvSpPr>
        <p:spPr>
          <a:xfrm>
            <a:off x="3937141" y="6074763"/>
            <a:ext cx="8254859" cy="783238"/>
          </a:xfrm>
          <a:prstGeom prst="rect">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467" name="Rectangle 11"/>
          <p:cNvSpPr/>
          <p:nvPr/>
        </p:nvSpPr>
        <p:spPr>
          <a:xfrm>
            <a:off x="-58425" y="-12534"/>
            <a:ext cx="459741" cy="2152836"/>
          </a:xfrm>
          <a:prstGeom prst="rect">
            <a:avLst/>
          </a:prstGeom>
          <a:solidFill>
            <a:srgbClr val="0A3751"/>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Group 6"/>
          <p:cNvSpPr txBox="1"/>
          <p:nvPr/>
        </p:nvSpPr>
        <p:spPr>
          <a:xfrm>
            <a:off x="481560" y="314840"/>
            <a:ext cx="1150598" cy="576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1200" b="1">
                <a:solidFill>
                  <a:srgbClr val="A6A6A6"/>
                </a:solidFill>
                <a:latin typeface="+mj-lt"/>
                <a:ea typeface="+mj-ea"/>
                <a:cs typeface="+mj-cs"/>
                <a:sym typeface="Helvetica"/>
              </a:defRPr>
            </a:lvl1pPr>
          </a:lstStyle>
          <a:p>
            <a:r>
              <a:t>Disha Rattan</a:t>
            </a:r>
          </a:p>
        </p:txBody>
      </p:sp>
      <p:sp>
        <p:nvSpPr>
          <p:cNvPr id="470" name="TextBox 32"/>
          <p:cNvSpPr txBox="1"/>
          <p:nvPr/>
        </p:nvSpPr>
        <p:spPr>
          <a:xfrm rot="5400000">
            <a:off x="6618632" y="4099829"/>
            <a:ext cx="2284305"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b="1">
                <a:solidFill>
                  <a:srgbClr val="FFFFFF"/>
                </a:solidFill>
                <a:latin typeface="+mj-lt"/>
                <a:ea typeface="+mj-ea"/>
                <a:cs typeface="+mj-cs"/>
                <a:sym typeface="Helvetica"/>
              </a:defRPr>
            </a:lvl1pPr>
          </a:lstStyle>
          <a:p>
            <a:r>
              <a:t>#2 Marketing</a:t>
            </a:r>
          </a:p>
        </p:txBody>
      </p:sp>
      <p:sp>
        <p:nvSpPr>
          <p:cNvPr id="471" name="TextBox 34"/>
          <p:cNvSpPr txBox="1"/>
          <p:nvPr/>
        </p:nvSpPr>
        <p:spPr>
          <a:xfrm>
            <a:off x="828551" y="868285"/>
            <a:ext cx="1912678" cy="561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b="1">
                <a:solidFill>
                  <a:srgbClr val="0A3751"/>
                </a:solidFill>
                <a:latin typeface="Baskerville"/>
                <a:ea typeface="Baskerville"/>
                <a:cs typeface="Baskerville"/>
                <a:sym typeface="Baskerville"/>
              </a:defRPr>
            </a:lvl1pPr>
          </a:lstStyle>
          <a:p>
            <a:r>
              <a:t>POPxo</a:t>
            </a:r>
          </a:p>
        </p:txBody>
      </p:sp>
      <p:sp>
        <p:nvSpPr>
          <p:cNvPr id="472" name="TextBox 34"/>
          <p:cNvSpPr txBox="1"/>
          <p:nvPr/>
        </p:nvSpPr>
        <p:spPr>
          <a:xfrm>
            <a:off x="828551"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Before</a:t>
            </a:r>
          </a:p>
        </p:txBody>
      </p:sp>
      <p:sp>
        <p:nvSpPr>
          <p:cNvPr id="473" name="TextBox 34"/>
          <p:cNvSpPr txBox="1"/>
          <p:nvPr/>
        </p:nvSpPr>
        <p:spPr>
          <a:xfrm>
            <a:off x="6320285"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After</a:t>
            </a:r>
          </a:p>
        </p:txBody>
      </p:sp>
      <p:pic>
        <p:nvPicPr>
          <p:cNvPr id="474" name="Screenshot 2021-10-10 at 5.01.57 AM.png" descr="Screenshot 2021-10-10 at 5.01.57 AM.png"/>
          <p:cNvPicPr>
            <a:picLocks noChangeAspect="1"/>
          </p:cNvPicPr>
          <p:nvPr/>
        </p:nvPicPr>
        <p:blipFill>
          <a:blip r:embed="rId2"/>
          <a:stretch>
            <a:fillRect/>
          </a:stretch>
        </p:blipFill>
        <p:spPr>
          <a:xfrm>
            <a:off x="300046" y="2239862"/>
            <a:ext cx="5775864" cy="3405639"/>
          </a:xfrm>
          <a:prstGeom prst="rect">
            <a:avLst/>
          </a:prstGeom>
          <a:ln w="12700">
            <a:miter lim="400000"/>
          </a:ln>
        </p:spPr>
      </p:pic>
      <p:pic>
        <p:nvPicPr>
          <p:cNvPr id="475" name="Screenshot 2021-10-10 at 5.03.27 AM.png" descr="Screenshot 2021-10-10 at 5.03.27 AM.png"/>
          <p:cNvPicPr>
            <a:picLocks noChangeAspect="1"/>
          </p:cNvPicPr>
          <p:nvPr/>
        </p:nvPicPr>
        <p:blipFill>
          <a:blip r:embed="rId3"/>
          <a:stretch>
            <a:fillRect/>
          </a:stretch>
        </p:blipFill>
        <p:spPr>
          <a:xfrm>
            <a:off x="6385300" y="2239862"/>
            <a:ext cx="5665744" cy="3405639"/>
          </a:xfrm>
          <a:prstGeom prst="rect">
            <a:avLst/>
          </a:prstGeom>
          <a:ln w="12700">
            <a:miter lim="400000"/>
          </a:ln>
        </p:spPr>
      </p:pic>
      <p:sp>
        <p:nvSpPr>
          <p:cNvPr id="476" name="Rectangle 18"/>
          <p:cNvSpPr/>
          <p:nvPr/>
        </p:nvSpPr>
        <p:spPr>
          <a:xfrm>
            <a:off x="3937141" y="6074763"/>
            <a:ext cx="8254859" cy="783238"/>
          </a:xfrm>
          <a:prstGeom prst="rect">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477" name="Rectangle 11"/>
          <p:cNvSpPr/>
          <p:nvPr/>
        </p:nvSpPr>
        <p:spPr>
          <a:xfrm>
            <a:off x="-58425" y="-12534"/>
            <a:ext cx="459741" cy="2152836"/>
          </a:xfrm>
          <a:prstGeom prst="rect">
            <a:avLst/>
          </a:prstGeom>
          <a:solidFill>
            <a:srgbClr val="0A3751"/>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Group 6"/>
          <p:cNvSpPr txBox="1"/>
          <p:nvPr/>
        </p:nvSpPr>
        <p:spPr>
          <a:xfrm>
            <a:off x="481560" y="314840"/>
            <a:ext cx="1150598" cy="576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1200" b="1">
                <a:solidFill>
                  <a:srgbClr val="A6A6A6"/>
                </a:solidFill>
                <a:latin typeface="+mj-lt"/>
                <a:ea typeface="+mj-ea"/>
                <a:cs typeface="+mj-cs"/>
                <a:sym typeface="Helvetica"/>
              </a:defRPr>
            </a:lvl1pPr>
          </a:lstStyle>
          <a:p>
            <a:r>
              <a:t>Disha Rattan</a:t>
            </a:r>
          </a:p>
        </p:txBody>
      </p:sp>
      <p:sp>
        <p:nvSpPr>
          <p:cNvPr id="480" name="TextBox 32"/>
          <p:cNvSpPr txBox="1"/>
          <p:nvPr/>
        </p:nvSpPr>
        <p:spPr>
          <a:xfrm rot="5400000">
            <a:off x="6618632" y="4099829"/>
            <a:ext cx="2284305"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b="1">
                <a:solidFill>
                  <a:srgbClr val="FFFFFF"/>
                </a:solidFill>
                <a:latin typeface="+mj-lt"/>
                <a:ea typeface="+mj-ea"/>
                <a:cs typeface="+mj-cs"/>
                <a:sym typeface="Helvetica"/>
              </a:defRPr>
            </a:lvl1pPr>
          </a:lstStyle>
          <a:p>
            <a:r>
              <a:t>#2 Marketing</a:t>
            </a:r>
          </a:p>
        </p:txBody>
      </p:sp>
      <p:sp>
        <p:nvSpPr>
          <p:cNvPr id="481" name="TextBox 34"/>
          <p:cNvSpPr txBox="1"/>
          <p:nvPr/>
        </p:nvSpPr>
        <p:spPr>
          <a:xfrm>
            <a:off x="828551" y="868285"/>
            <a:ext cx="1912678" cy="561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b="1">
                <a:solidFill>
                  <a:srgbClr val="0A3751"/>
                </a:solidFill>
                <a:latin typeface="Baskerville"/>
                <a:ea typeface="Baskerville"/>
                <a:cs typeface="Baskerville"/>
                <a:sym typeface="Baskerville"/>
              </a:defRPr>
            </a:lvl1pPr>
          </a:lstStyle>
          <a:p>
            <a:r>
              <a:t>POPxo</a:t>
            </a:r>
          </a:p>
        </p:txBody>
      </p:sp>
      <p:sp>
        <p:nvSpPr>
          <p:cNvPr id="482" name="TextBox 34"/>
          <p:cNvSpPr txBox="1"/>
          <p:nvPr/>
        </p:nvSpPr>
        <p:spPr>
          <a:xfrm>
            <a:off x="828551"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Before</a:t>
            </a:r>
          </a:p>
        </p:txBody>
      </p:sp>
      <p:sp>
        <p:nvSpPr>
          <p:cNvPr id="483" name="TextBox 34"/>
          <p:cNvSpPr txBox="1"/>
          <p:nvPr/>
        </p:nvSpPr>
        <p:spPr>
          <a:xfrm>
            <a:off x="6320285"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After</a:t>
            </a:r>
          </a:p>
        </p:txBody>
      </p:sp>
      <p:pic>
        <p:nvPicPr>
          <p:cNvPr id="484" name="Screenshot 2021-10-10 at 5.08.51 AM.png" descr="Screenshot 2021-10-10 at 5.08.51 AM.png"/>
          <p:cNvPicPr>
            <a:picLocks noChangeAspect="1"/>
          </p:cNvPicPr>
          <p:nvPr/>
        </p:nvPicPr>
        <p:blipFill>
          <a:blip r:embed="rId2"/>
          <a:stretch>
            <a:fillRect/>
          </a:stretch>
        </p:blipFill>
        <p:spPr>
          <a:xfrm>
            <a:off x="160402" y="2314284"/>
            <a:ext cx="5746219" cy="3256795"/>
          </a:xfrm>
          <a:prstGeom prst="rect">
            <a:avLst/>
          </a:prstGeom>
          <a:ln w="12700">
            <a:miter lim="400000"/>
          </a:ln>
        </p:spPr>
      </p:pic>
      <p:pic>
        <p:nvPicPr>
          <p:cNvPr id="485" name="Screenshot 2021-10-10 at 5.10.25 AM.png" descr="Screenshot 2021-10-10 at 5.10.25 AM.png"/>
          <p:cNvPicPr>
            <a:picLocks noChangeAspect="1"/>
          </p:cNvPicPr>
          <p:nvPr/>
        </p:nvPicPr>
        <p:blipFill>
          <a:blip r:embed="rId3"/>
          <a:stretch>
            <a:fillRect/>
          </a:stretch>
        </p:blipFill>
        <p:spPr>
          <a:xfrm>
            <a:off x="6237188" y="2394896"/>
            <a:ext cx="5746219" cy="3171771"/>
          </a:xfrm>
          <a:prstGeom prst="rect">
            <a:avLst/>
          </a:prstGeom>
          <a:ln w="12700">
            <a:miter lim="400000"/>
          </a:ln>
        </p:spPr>
      </p:pic>
      <p:sp>
        <p:nvSpPr>
          <p:cNvPr id="486" name="Rectangle 18"/>
          <p:cNvSpPr/>
          <p:nvPr/>
        </p:nvSpPr>
        <p:spPr>
          <a:xfrm>
            <a:off x="3937141" y="6074763"/>
            <a:ext cx="8254859" cy="783238"/>
          </a:xfrm>
          <a:prstGeom prst="rect">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487" name="Rectangle 11"/>
          <p:cNvSpPr/>
          <p:nvPr/>
        </p:nvSpPr>
        <p:spPr>
          <a:xfrm>
            <a:off x="-58425" y="-12534"/>
            <a:ext cx="459741" cy="2152836"/>
          </a:xfrm>
          <a:prstGeom prst="rect">
            <a:avLst/>
          </a:prstGeom>
          <a:solidFill>
            <a:srgbClr val="0A3751"/>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Group 6"/>
          <p:cNvSpPr txBox="1"/>
          <p:nvPr/>
        </p:nvSpPr>
        <p:spPr>
          <a:xfrm>
            <a:off x="481560" y="314840"/>
            <a:ext cx="1150598" cy="576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1200" b="1">
                <a:solidFill>
                  <a:srgbClr val="A6A6A6"/>
                </a:solidFill>
                <a:latin typeface="+mj-lt"/>
                <a:ea typeface="+mj-ea"/>
                <a:cs typeface="+mj-cs"/>
                <a:sym typeface="Helvetica"/>
              </a:defRPr>
            </a:lvl1pPr>
          </a:lstStyle>
          <a:p>
            <a:r>
              <a:t>Disha Rattan</a:t>
            </a:r>
          </a:p>
        </p:txBody>
      </p:sp>
      <p:sp>
        <p:nvSpPr>
          <p:cNvPr id="490" name="TextBox 32"/>
          <p:cNvSpPr txBox="1"/>
          <p:nvPr/>
        </p:nvSpPr>
        <p:spPr>
          <a:xfrm rot="5400000">
            <a:off x="6618632" y="4099829"/>
            <a:ext cx="2284305"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b="1">
                <a:solidFill>
                  <a:srgbClr val="FFFFFF"/>
                </a:solidFill>
                <a:latin typeface="+mj-lt"/>
                <a:ea typeface="+mj-ea"/>
                <a:cs typeface="+mj-cs"/>
                <a:sym typeface="Helvetica"/>
              </a:defRPr>
            </a:lvl1pPr>
          </a:lstStyle>
          <a:p>
            <a:r>
              <a:t>#2 Marketing</a:t>
            </a:r>
          </a:p>
        </p:txBody>
      </p:sp>
      <p:sp>
        <p:nvSpPr>
          <p:cNvPr id="491" name="TextBox 34"/>
          <p:cNvSpPr txBox="1"/>
          <p:nvPr/>
        </p:nvSpPr>
        <p:spPr>
          <a:xfrm>
            <a:off x="828551" y="868285"/>
            <a:ext cx="1912678" cy="561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b="1">
                <a:solidFill>
                  <a:srgbClr val="0A3751"/>
                </a:solidFill>
                <a:latin typeface="Baskerville"/>
                <a:ea typeface="Baskerville"/>
                <a:cs typeface="Baskerville"/>
                <a:sym typeface="Baskerville"/>
              </a:defRPr>
            </a:lvl1pPr>
          </a:lstStyle>
          <a:p>
            <a:r>
              <a:t>POPxo</a:t>
            </a:r>
          </a:p>
        </p:txBody>
      </p:sp>
      <p:sp>
        <p:nvSpPr>
          <p:cNvPr id="492" name="TextBox 34"/>
          <p:cNvSpPr txBox="1"/>
          <p:nvPr/>
        </p:nvSpPr>
        <p:spPr>
          <a:xfrm>
            <a:off x="828551"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Before</a:t>
            </a:r>
          </a:p>
        </p:txBody>
      </p:sp>
      <p:sp>
        <p:nvSpPr>
          <p:cNvPr id="493" name="TextBox 34"/>
          <p:cNvSpPr txBox="1"/>
          <p:nvPr/>
        </p:nvSpPr>
        <p:spPr>
          <a:xfrm>
            <a:off x="6320285"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After</a:t>
            </a:r>
          </a:p>
        </p:txBody>
      </p:sp>
      <p:pic>
        <p:nvPicPr>
          <p:cNvPr id="494" name="Screenshot 2021-10-10 at 5.13.28 AM.png" descr="Screenshot 2021-10-10 at 5.13.28 AM.png"/>
          <p:cNvPicPr>
            <a:picLocks noChangeAspect="1"/>
          </p:cNvPicPr>
          <p:nvPr/>
        </p:nvPicPr>
        <p:blipFill>
          <a:blip r:embed="rId2"/>
          <a:stretch>
            <a:fillRect/>
          </a:stretch>
        </p:blipFill>
        <p:spPr>
          <a:xfrm>
            <a:off x="261535" y="2353586"/>
            <a:ext cx="5775863" cy="3178191"/>
          </a:xfrm>
          <a:prstGeom prst="rect">
            <a:avLst/>
          </a:prstGeom>
          <a:ln w="12700">
            <a:miter lim="400000"/>
          </a:ln>
        </p:spPr>
      </p:pic>
      <p:pic>
        <p:nvPicPr>
          <p:cNvPr id="495" name="Screenshot 2021-10-10 at 5.18.14 AM.png" descr="Screenshot 2021-10-10 at 5.18.14 AM.png"/>
          <p:cNvPicPr>
            <a:picLocks noChangeAspect="1"/>
          </p:cNvPicPr>
          <p:nvPr/>
        </p:nvPicPr>
        <p:blipFill>
          <a:blip r:embed="rId3"/>
          <a:stretch>
            <a:fillRect/>
          </a:stretch>
        </p:blipFill>
        <p:spPr>
          <a:xfrm>
            <a:off x="6277237" y="2318762"/>
            <a:ext cx="5775863" cy="3197038"/>
          </a:xfrm>
          <a:prstGeom prst="rect">
            <a:avLst/>
          </a:prstGeom>
          <a:ln w="12700">
            <a:miter lim="400000"/>
          </a:ln>
        </p:spPr>
      </p:pic>
      <p:sp>
        <p:nvSpPr>
          <p:cNvPr id="496" name="Rectangle 18"/>
          <p:cNvSpPr/>
          <p:nvPr/>
        </p:nvSpPr>
        <p:spPr>
          <a:xfrm>
            <a:off x="3937141" y="6074763"/>
            <a:ext cx="8254859" cy="783238"/>
          </a:xfrm>
          <a:prstGeom prst="rect">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497" name="Rectangle 11"/>
          <p:cNvSpPr/>
          <p:nvPr/>
        </p:nvSpPr>
        <p:spPr>
          <a:xfrm>
            <a:off x="-58425" y="-12534"/>
            <a:ext cx="459741" cy="2152836"/>
          </a:xfrm>
          <a:prstGeom prst="rect">
            <a:avLst/>
          </a:prstGeom>
          <a:solidFill>
            <a:srgbClr val="0A3751"/>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Group 6"/>
          <p:cNvSpPr txBox="1"/>
          <p:nvPr/>
        </p:nvSpPr>
        <p:spPr>
          <a:xfrm>
            <a:off x="481560" y="314840"/>
            <a:ext cx="1150598" cy="576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1200" b="1">
                <a:solidFill>
                  <a:srgbClr val="A6A6A6"/>
                </a:solidFill>
                <a:latin typeface="+mj-lt"/>
                <a:ea typeface="+mj-ea"/>
                <a:cs typeface="+mj-cs"/>
                <a:sym typeface="Helvetica"/>
              </a:defRPr>
            </a:lvl1pPr>
          </a:lstStyle>
          <a:p>
            <a:r>
              <a:t>Disha Rattan</a:t>
            </a:r>
          </a:p>
        </p:txBody>
      </p:sp>
      <p:sp>
        <p:nvSpPr>
          <p:cNvPr id="500" name="TextBox 32"/>
          <p:cNvSpPr txBox="1"/>
          <p:nvPr/>
        </p:nvSpPr>
        <p:spPr>
          <a:xfrm rot="5400000">
            <a:off x="6618632" y="4099829"/>
            <a:ext cx="2284305"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b="1">
                <a:solidFill>
                  <a:srgbClr val="FFFFFF"/>
                </a:solidFill>
                <a:latin typeface="+mj-lt"/>
                <a:ea typeface="+mj-ea"/>
                <a:cs typeface="+mj-cs"/>
                <a:sym typeface="Helvetica"/>
              </a:defRPr>
            </a:lvl1pPr>
          </a:lstStyle>
          <a:p>
            <a:r>
              <a:t>#2 Marketing</a:t>
            </a:r>
          </a:p>
        </p:txBody>
      </p:sp>
      <p:sp>
        <p:nvSpPr>
          <p:cNvPr id="501" name="TextBox 34"/>
          <p:cNvSpPr txBox="1"/>
          <p:nvPr/>
        </p:nvSpPr>
        <p:spPr>
          <a:xfrm>
            <a:off x="816454" y="698931"/>
            <a:ext cx="3751089"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200" b="1">
                <a:solidFill>
                  <a:srgbClr val="0A3751"/>
                </a:solidFill>
                <a:latin typeface="Baskerville"/>
                <a:ea typeface="Baskerville"/>
                <a:cs typeface="Baskerville"/>
                <a:sym typeface="Baskerville"/>
              </a:defRPr>
            </a:pPr>
            <a:r>
              <a:t>Event Marketing,</a:t>
            </a:r>
          </a:p>
          <a:p>
            <a:pPr>
              <a:defRPr sz="1200" b="1">
                <a:solidFill>
                  <a:srgbClr val="0A3751"/>
                </a:solidFill>
                <a:latin typeface="Baskerville"/>
                <a:ea typeface="Baskerville"/>
                <a:cs typeface="Baskerville"/>
                <a:sym typeface="Baskerville"/>
              </a:defRPr>
            </a:pPr>
            <a:r>
              <a:t>Company Name Not Disclosed (Company A)</a:t>
            </a:r>
          </a:p>
        </p:txBody>
      </p:sp>
      <p:sp>
        <p:nvSpPr>
          <p:cNvPr id="502" name="TextBox 34"/>
          <p:cNvSpPr txBox="1"/>
          <p:nvPr/>
        </p:nvSpPr>
        <p:spPr>
          <a:xfrm>
            <a:off x="828551"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Before</a:t>
            </a:r>
          </a:p>
        </p:txBody>
      </p:sp>
      <p:sp>
        <p:nvSpPr>
          <p:cNvPr id="503" name="TextBox 34"/>
          <p:cNvSpPr txBox="1"/>
          <p:nvPr/>
        </p:nvSpPr>
        <p:spPr>
          <a:xfrm>
            <a:off x="6320285"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After</a:t>
            </a:r>
          </a:p>
        </p:txBody>
      </p:sp>
      <p:pic>
        <p:nvPicPr>
          <p:cNvPr id="504" name="Screenshot 2021-10-10 at 6.15.17 AM.png" descr="Screenshot 2021-10-10 at 6.15.17 AM.png"/>
          <p:cNvPicPr>
            <a:picLocks noChangeAspect="1"/>
          </p:cNvPicPr>
          <p:nvPr/>
        </p:nvPicPr>
        <p:blipFill>
          <a:blip r:embed="rId2"/>
          <a:stretch>
            <a:fillRect/>
          </a:stretch>
        </p:blipFill>
        <p:spPr>
          <a:xfrm>
            <a:off x="131472" y="2301584"/>
            <a:ext cx="5743802" cy="3256795"/>
          </a:xfrm>
          <a:prstGeom prst="rect">
            <a:avLst/>
          </a:prstGeom>
          <a:ln w="12700">
            <a:miter lim="400000"/>
          </a:ln>
        </p:spPr>
      </p:pic>
      <p:pic>
        <p:nvPicPr>
          <p:cNvPr id="505" name="Screenshot 2021-10-10 at 6.16.32 AM.png" descr="Screenshot 2021-10-10 at 6.16.32 AM.png"/>
          <p:cNvPicPr>
            <a:picLocks noChangeAspect="1"/>
          </p:cNvPicPr>
          <p:nvPr/>
        </p:nvPicPr>
        <p:blipFill>
          <a:blip r:embed="rId3"/>
          <a:stretch>
            <a:fillRect/>
          </a:stretch>
        </p:blipFill>
        <p:spPr>
          <a:xfrm>
            <a:off x="6169810" y="2301584"/>
            <a:ext cx="5786574" cy="3256795"/>
          </a:xfrm>
          <a:prstGeom prst="rect">
            <a:avLst/>
          </a:prstGeom>
          <a:ln w="12700">
            <a:miter lim="400000"/>
          </a:ln>
        </p:spPr>
      </p:pic>
      <p:sp>
        <p:nvSpPr>
          <p:cNvPr id="506" name="Rectangle 18"/>
          <p:cNvSpPr/>
          <p:nvPr/>
        </p:nvSpPr>
        <p:spPr>
          <a:xfrm>
            <a:off x="3937141" y="6074763"/>
            <a:ext cx="8254859" cy="783238"/>
          </a:xfrm>
          <a:prstGeom prst="rect">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507" name="Rectangle 11"/>
          <p:cNvSpPr/>
          <p:nvPr/>
        </p:nvSpPr>
        <p:spPr>
          <a:xfrm>
            <a:off x="-58425" y="-12534"/>
            <a:ext cx="459741" cy="2152836"/>
          </a:xfrm>
          <a:prstGeom prst="rect">
            <a:avLst/>
          </a:prstGeom>
          <a:solidFill>
            <a:srgbClr val="0A3751"/>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Group 6"/>
          <p:cNvSpPr txBox="1"/>
          <p:nvPr/>
        </p:nvSpPr>
        <p:spPr>
          <a:xfrm>
            <a:off x="481560" y="314840"/>
            <a:ext cx="1150598" cy="576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1200" b="1">
                <a:solidFill>
                  <a:srgbClr val="A6A6A6"/>
                </a:solidFill>
                <a:latin typeface="+mj-lt"/>
                <a:ea typeface="+mj-ea"/>
                <a:cs typeface="+mj-cs"/>
                <a:sym typeface="Helvetica"/>
              </a:defRPr>
            </a:lvl1pPr>
          </a:lstStyle>
          <a:p>
            <a:r>
              <a:t>Disha Rattan</a:t>
            </a:r>
          </a:p>
        </p:txBody>
      </p:sp>
      <p:sp>
        <p:nvSpPr>
          <p:cNvPr id="510" name="TextBox 32"/>
          <p:cNvSpPr txBox="1"/>
          <p:nvPr/>
        </p:nvSpPr>
        <p:spPr>
          <a:xfrm rot="5400000">
            <a:off x="6618632" y="4099829"/>
            <a:ext cx="2284305"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b="1">
                <a:solidFill>
                  <a:srgbClr val="FFFFFF"/>
                </a:solidFill>
                <a:latin typeface="+mj-lt"/>
                <a:ea typeface="+mj-ea"/>
                <a:cs typeface="+mj-cs"/>
                <a:sym typeface="Helvetica"/>
              </a:defRPr>
            </a:lvl1pPr>
          </a:lstStyle>
          <a:p>
            <a:r>
              <a:t>#2 Marketing</a:t>
            </a:r>
          </a:p>
        </p:txBody>
      </p:sp>
      <p:sp>
        <p:nvSpPr>
          <p:cNvPr id="511" name="TextBox 34"/>
          <p:cNvSpPr txBox="1"/>
          <p:nvPr/>
        </p:nvSpPr>
        <p:spPr>
          <a:xfrm>
            <a:off x="816454" y="698931"/>
            <a:ext cx="3751089"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200" b="1">
                <a:solidFill>
                  <a:srgbClr val="0A3751"/>
                </a:solidFill>
                <a:latin typeface="Baskerville"/>
                <a:ea typeface="Baskerville"/>
                <a:cs typeface="Baskerville"/>
                <a:sym typeface="Baskerville"/>
              </a:defRPr>
            </a:pPr>
            <a:r>
              <a:t>Event Marketing,</a:t>
            </a:r>
          </a:p>
          <a:p>
            <a:pPr>
              <a:defRPr sz="1200" b="1">
                <a:solidFill>
                  <a:srgbClr val="0A3751"/>
                </a:solidFill>
                <a:latin typeface="Baskerville"/>
                <a:ea typeface="Baskerville"/>
                <a:cs typeface="Baskerville"/>
                <a:sym typeface="Baskerville"/>
              </a:defRPr>
            </a:pPr>
            <a:r>
              <a:t>Company Name Not Disclosed (Company A)</a:t>
            </a:r>
          </a:p>
        </p:txBody>
      </p:sp>
      <p:sp>
        <p:nvSpPr>
          <p:cNvPr id="512" name="TextBox 34"/>
          <p:cNvSpPr txBox="1"/>
          <p:nvPr/>
        </p:nvSpPr>
        <p:spPr>
          <a:xfrm>
            <a:off x="828551"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Before</a:t>
            </a:r>
          </a:p>
        </p:txBody>
      </p:sp>
      <p:sp>
        <p:nvSpPr>
          <p:cNvPr id="513" name="TextBox 34"/>
          <p:cNvSpPr txBox="1"/>
          <p:nvPr/>
        </p:nvSpPr>
        <p:spPr>
          <a:xfrm>
            <a:off x="6320285"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After</a:t>
            </a:r>
          </a:p>
        </p:txBody>
      </p:sp>
      <p:pic>
        <p:nvPicPr>
          <p:cNvPr id="514" name="Screenshot 2021-10-10 at 6.18.22 AM.png" descr="Screenshot 2021-10-10 at 6.18.22 AM.png"/>
          <p:cNvPicPr>
            <a:picLocks noChangeAspect="1"/>
          </p:cNvPicPr>
          <p:nvPr/>
        </p:nvPicPr>
        <p:blipFill>
          <a:blip r:embed="rId2"/>
          <a:stretch>
            <a:fillRect/>
          </a:stretch>
        </p:blipFill>
        <p:spPr>
          <a:xfrm>
            <a:off x="221182" y="2301584"/>
            <a:ext cx="5720423" cy="3256795"/>
          </a:xfrm>
          <a:prstGeom prst="rect">
            <a:avLst/>
          </a:prstGeom>
          <a:ln w="12700">
            <a:miter lim="400000"/>
          </a:ln>
        </p:spPr>
      </p:pic>
      <p:pic>
        <p:nvPicPr>
          <p:cNvPr id="515" name="Screenshot 2021-10-10 at 6.19.34 AM.png" descr="Screenshot 2021-10-10 at 6.19.34 AM.png"/>
          <p:cNvPicPr>
            <a:picLocks noChangeAspect="1"/>
          </p:cNvPicPr>
          <p:nvPr/>
        </p:nvPicPr>
        <p:blipFill>
          <a:blip r:embed="rId3"/>
          <a:stretch>
            <a:fillRect/>
          </a:stretch>
        </p:blipFill>
        <p:spPr>
          <a:xfrm>
            <a:off x="6159614" y="2301584"/>
            <a:ext cx="5797216" cy="3256795"/>
          </a:xfrm>
          <a:prstGeom prst="rect">
            <a:avLst/>
          </a:prstGeom>
          <a:ln w="12700">
            <a:miter lim="400000"/>
          </a:ln>
        </p:spPr>
      </p:pic>
      <p:sp>
        <p:nvSpPr>
          <p:cNvPr id="516" name="Rectangle 18"/>
          <p:cNvSpPr/>
          <p:nvPr/>
        </p:nvSpPr>
        <p:spPr>
          <a:xfrm>
            <a:off x="3937141" y="6074763"/>
            <a:ext cx="8254859" cy="783238"/>
          </a:xfrm>
          <a:prstGeom prst="rect">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517" name="Rectangle 11"/>
          <p:cNvSpPr/>
          <p:nvPr/>
        </p:nvSpPr>
        <p:spPr>
          <a:xfrm>
            <a:off x="-58425" y="-12534"/>
            <a:ext cx="459741" cy="2152836"/>
          </a:xfrm>
          <a:prstGeom prst="rect">
            <a:avLst/>
          </a:prstGeom>
          <a:solidFill>
            <a:srgbClr val="0A3751"/>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Group 6"/>
          <p:cNvSpPr txBox="1"/>
          <p:nvPr/>
        </p:nvSpPr>
        <p:spPr>
          <a:xfrm>
            <a:off x="481560" y="314840"/>
            <a:ext cx="1150598" cy="576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1200" b="1">
                <a:solidFill>
                  <a:srgbClr val="A6A6A6"/>
                </a:solidFill>
                <a:latin typeface="+mj-lt"/>
                <a:ea typeface="+mj-ea"/>
                <a:cs typeface="+mj-cs"/>
                <a:sym typeface="Helvetica"/>
              </a:defRPr>
            </a:lvl1pPr>
          </a:lstStyle>
          <a:p>
            <a:r>
              <a:t>Disha Rattan</a:t>
            </a:r>
          </a:p>
        </p:txBody>
      </p:sp>
      <p:sp>
        <p:nvSpPr>
          <p:cNvPr id="520" name="TextBox 32"/>
          <p:cNvSpPr txBox="1"/>
          <p:nvPr/>
        </p:nvSpPr>
        <p:spPr>
          <a:xfrm rot="5400000">
            <a:off x="6618632" y="4099829"/>
            <a:ext cx="2284305"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b="1">
                <a:solidFill>
                  <a:srgbClr val="FFFFFF"/>
                </a:solidFill>
                <a:latin typeface="+mj-lt"/>
                <a:ea typeface="+mj-ea"/>
                <a:cs typeface="+mj-cs"/>
                <a:sym typeface="Helvetica"/>
              </a:defRPr>
            </a:lvl1pPr>
          </a:lstStyle>
          <a:p>
            <a:r>
              <a:t>#2 Marketing</a:t>
            </a:r>
          </a:p>
        </p:txBody>
      </p:sp>
      <p:sp>
        <p:nvSpPr>
          <p:cNvPr id="521" name="TextBox 34"/>
          <p:cNvSpPr txBox="1"/>
          <p:nvPr/>
        </p:nvSpPr>
        <p:spPr>
          <a:xfrm>
            <a:off x="816454" y="698931"/>
            <a:ext cx="3751089"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200" b="1">
                <a:solidFill>
                  <a:srgbClr val="0A3751"/>
                </a:solidFill>
                <a:latin typeface="Baskerville"/>
                <a:ea typeface="Baskerville"/>
                <a:cs typeface="Baskerville"/>
                <a:sym typeface="Baskerville"/>
              </a:defRPr>
            </a:pPr>
            <a:r>
              <a:t>Event Marketing,</a:t>
            </a:r>
          </a:p>
          <a:p>
            <a:pPr>
              <a:defRPr sz="1200" b="1">
                <a:solidFill>
                  <a:srgbClr val="0A3751"/>
                </a:solidFill>
                <a:latin typeface="Baskerville"/>
                <a:ea typeface="Baskerville"/>
                <a:cs typeface="Baskerville"/>
                <a:sym typeface="Baskerville"/>
              </a:defRPr>
            </a:pPr>
            <a:r>
              <a:t>Company Name Not Disclosed (Company A)</a:t>
            </a:r>
          </a:p>
        </p:txBody>
      </p:sp>
      <p:sp>
        <p:nvSpPr>
          <p:cNvPr id="522" name="TextBox 34"/>
          <p:cNvSpPr txBox="1"/>
          <p:nvPr/>
        </p:nvSpPr>
        <p:spPr>
          <a:xfrm>
            <a:off x="828551"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Before</a:t>
            </a:r>
          </a:p>
        </p:txBody>
      </p:sp>
      <p:sp>
        <p:nvSpPr>
          <p:cNvPr id="523" name="TextBox 34"/>
          <p:cNvSpPr txBox="1"/>
          <p:nvPr/>
        </p:nvSpPr>
        <p:spPr>
          <a:xfrm>
            <a:off x="6320285"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After</a:t>
            </a:r>
          </a:p>
        </p:txBody>
      </p:sp>
      <p:pic>
        <p:nvPicPr>
          <p:cNvPr id="524" name="Screenshot 2021-10-10 at 6.21.29 AM.png" descr="Screenshot 2021-10-10 at 6.21.29 AM.png"/>
          <p:cNvPicPr>
            <a:picLocks noChangeAspect="1"/>
          </p:cNvPicPr>
          <p:nvPr/>
        </p:nvPicPr>
        <p:blipFill>
          <a:blip r:embed="rId2"/>
          <a:stretch>
            <a:fillRect/>
          </a:stretch>
        </p:blipFill>
        <p:spPr>
          <a:xfrm>
            <a:off x="58100" y="2301584"/>
            <a:ext cx="5833066" cy="3256795"/>
          </a:xfrm>
          <a:prstGeom prst="rect">
            <a:avLst/>
          </a:prstGeom>
          <a:ln w="12700">
            <a:miter lim="400000"/>
          </a:ln>
        </p:spPr>
      </p:pic>
      <p:pic>
        <p:nvPicPr>
          <p:cNvPr id="525" name="Screenshot 2021-10-10 at 6.22.14 AM.png" descr="Screenshot 2021-10-10 at 6.22.14 AM.png"/>
          <p:cNvPicPr>
            <a:picLocks noChangeAspect="1"/>
          </p:cNvPicPr>
          <p:nvPr/>
        </p:nvPicPr>
        <p:blipFill>
          <a:blip r:embed="rId3"/>
          <a:stretch>
            <a:fillRect/>
          </a:stretch>
        </p:blipFill>
        <p:spPr>
          <a:xfrm>
            <a:off x="6234963" y="2301584"/>
            <a:ext cx="5728092" cy="3256795"/>
          </a:xfrm>
          <a:prstGeom prst="rect">
            <a:avLst/>
          </a:prstGeom>
          <a:ln w="12700">
            <a:miter lim="400000"/>
          </a:ln>
        </p:spPr>
      </p:pic>
      <p:sp>
        <p:nvSpPr>
          <p:cNvPr id="526" name="Rectangle 18"/>
          <p:cNvSpPr/>
          <p:nvPr/>
        </p:nvSpPr>
        <p:spPr>
          <a:xfrm>
            <a:off x="3937141" y="6074763"/>
            <a:ext cx="8254859" cy="783238"/>
          </a:xfrm>
          <a:prstGeom prst="rect">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527" name="Rectangle 11"/>
          <p:cNvSpPr/>
          <p:nvPr/>
        </p:nvSpPr>
        <p:spPr>
          <a:xfrm>
            <a:off x="-58425" y="-12534"/>
            <a:ext cx="459741" cy="2152836"/>
          </a:xfrm>
          <a:prstGeom prst="rect">
            <a:avLst/>
          </a:prstGeom>
          <a:solidFill>
            <a:srgbClr val="0A3751"/>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Group 6"/>
          <p:cNvSpPr txBox="1"/>
          <p:nvPr/>
        </p:nvSpPr>
        <p:spPr>
          <a:xfrm>
            <a:off x="481560" y="314840"/>
            <a:ext cx="1150598" cy="576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1200" b="1">
                <a:solidFill>
                  <a:srgbClr val="A6A6A6"/>
                </a:solidFill>
                <a:latin typeface="+mj-lt"/>
                <a:ea typeface="+mj-ea"/>
                <a:cs typeface="+mj-cs"/>
                <a:sym typeface="Helvetica"/>
              </a:defRPr>
            </a:lvl1pPr>
          </a:lstStyle>
          <a:p>
            <a:r>
              <a:t>Disha Rattan</a:t>
            </a:r>
          </a:p>
        </p:txBody>
      </p:sp>
      <p:sp>
        <p:nvSpPr>
          <p:cNvPr id="530" name="TextBox 32"/>
          <p:cNvSpPr txBox="1"/>
          <p:nvPr/>
        </p:nvSpPr>
        <p:spPr>
          <a:xfrm rot="5400000">
            <a:off x="6618632" y="4099829"/>
            <a:ext cx="2284305"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b="1">
                <a:solidFill>
                  <a:srgbClr val="FFFFFF"/>
                </a:solidFill>
                <a:latin typeface="+mj-lt"/>
                <a:ea typeface="+mj-ea"/>
                <a:cs typeface="+mj-cs"/>
                <a:sym typeface="Helvetica"/>
              </a:defRPr>
            </a:lvl1pPr>
          </a:lstStyle>
          <a:p>
            <a:r>
              <a:t>#2 Marketing</a:t>
            </a:r>
          </a:p>
        </p:txBody>
      </p:sp>
      <p:sp>
        <p:nvSpPr>
          <p:cNvPr id="531" name="TextBox 34"/>
          <p:cNvSpPr txBox="1"/>
          <p:nvPr/>
        </p:nvSpPr>
        <p:spPr>
          <a:xfrm>
            <a:off x="816454" y="698931"/>
            <a:ext cx="3751089"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200" b="1">
                <a:solidFill>
                  <a:srgbClr val="0A3751"/>
                </a:solidFill>
                <a:latin typeface="Baskerville"/>
                <a:ea typeface="Baskerville"/>
                <a:cs typeface="Baskerville"/>
                <a:sym typeface="Baskerville"/>
              </a:defRPr>
            </a:pPr>
            <a:r>
              <a:t>Event Marketing,</a:t>
            </a:r>
          </a:p>
          <a:p>
            <a:pPr>
              <a:defRPr sz="1200" b="1">
                <a:solidFill>
                  <a:srgbClr val="0A3751"/>
                </a:solidFill>
                <a:latin typeface="Baskerville"/>
                <a:ea typeface="Baskerville"/>
                <a:cs typeface="Baskerville"/>
                <a:sym typeface="Baskerville"/>
              </a:defRPr>
            </a:pPr>
            <a:r>
              <a:t>Company Name Not Disclosed</a:t>
            </a:r>
          </a:p>
        </p:txBody>
      </p:sp>
      <p:sp>
        <p:nvSpPr>
          <p:cNvPr id="532" name="TextBox 34"/>
          <p:cNvSpPr txBox="1"/>
          <p:nvPr/>
        </p:nvSpPr>
        <p:spPr>
          <a:xfrm>
            <a:off x="828551"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Before</a:t>
            </a:r>
          </a:p>
        </p:txBody>
      </p:sp>
      <p:sp>
        <p:nvSpPr>
          <p:cNvPr id="533" name="TextBox 34"/>
          <p:cNvSpPr txBox="1"/>
          <p:nvPr/>
        </p:nvSpPr>
        <p:spPr>
          <a:xfrm>
            <a:off x="6320285" y="1517259"/>
            <a:ext cx="1912678"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a:solidFill>
                  <a:srgbClr val="0A3751"/>
                </a:solidFill>
                <a:latin typeface="American Typewriter Semibold"/>
                <a:ea typeface="American Typewriter Semibold"/>
                <a:cs typeface="American Typewriter Semibold"/>
                <a:sym typeface="American Typewriter Semibold"/>
              </a:defRPr>
            </a:lvl1pPr>
          </a:lstStyle>
          <a:p>
            <a:r>
              <a:t>After</a:t>
            </a:r>
          </a:p>
        </p:txBody>
      </p:sp>
      <p:pic>
        <p:nvPicPr>
          <p:cNvPr id="534" name="Screenshot 2021-10-10 at 6.24.15 AM.png" descr="Screenshot 2021-10-10 at 6.24.15 AM.png"/>
          <p:cNvPicPr>
            <a:picLocks noChangeAspect="1"/>
          </p:cNvPicPr>
          <p:nvPr/>
        </p:nvPicPr>
        <p:blipFill>
          <a:blip r:embed="rId2"/>
          <a:stretch>
            <a:fillRect/>
          </a:stretch>
        </p:blipFill>
        <p:spPr>
          <a:xfrm>
            <a:off x="455297" y="2301584"/>
            <a:ext cx="5538928" cy="3256795"/>
          </a:xfrm>
          <a:prstGeom prst="rect">
            <a:avLst/>
          </a:prstGeom>
          <a:ln w="12700">
            <a:miter lim="400000"/>
          </a:ln>
        </p:spPr>
      </p:pic>
      <p:pic>
        <p:nvPicPr>
          <p:cNvPr id="535" name="Screenshot 2021-10-10 at 6.24.59 AM.png" descr="Screenshot 2021-10-10 at 6.24.59 AM.png"/>
          <p:cNvPicPr>
            <a:picLocks noChangeAspect="1"/>
          </p:cNvPicPr>
          <p:nvPr/>
        </p:nvPicPr>
        <p:blipFill>
          <a:blip r:embed="rId3"/>
          <a:stretch>
            <a:fillRect/>
          </a:stretch>
        </p:blipFill>
        <p:spPr>
          <a:xfrm>
            <a:off x="6100395" y="2301584"/>
            <a:ext cx="5672352" cy="3256795"/>
          </a:xfrm>
          <a:prstGeom prst="rect">
            <a:avLst/>
          </a:prstGeom>
          <a:ln w="12700">
            <a:miter lim="400000"/>
          </a:ln>
        </p:spPr>
      </p:pic>
      <p:sp>
        <p:nvSpPr>
          <p:cNvPr id="536" name="Rectangle 18"/>
          <p:cNvSpPr/>
          <p:nvPr/>
        </p:nvSpPr>
        <p:spPr>
          <a:xfrm>
            <a:off x="3937141" y="6074763"/>
            <a:ext cx="8254859" cy="783238"/>
          </a:xfrm>
          <a:prstGeom prst="rect">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537" name="Rectangle 11"/>
          <p:cNvSpPr/>
          <p:nvPr/>
        </p:nvSpPr>
        <p:spPr>
          <a:xfrm>
            <a:off x="-58425" y="-12534"/>
            <a:ext cx="459741" cy="2152836"/>
          </a:xfrm>
          <a:prstGeom prst="rect">
            <a:avLst/>
          </a:prstGeom>
          <a:solidFill>
            <a:srgbClr val="0A3751"/>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Group 5"/>
          <p:cNvSpPr/>
          <p:nvPr/>
        </p:nvSpPr>
        <p:spPr>
          <a:xfrm>
            <a:off x="449063" y="379643"/>
            <a:ext cx="118309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540" name="Marketing/Digital…"/>
          <p:cNvSpPr txBox="1"/>
          <p:nvPr/>
        </p:nvSpPr>
        <p:spPr>
          <a:xfrm>
            <a:off x="3019444" y="2398678"/>
            <a:ext cx="6153112" cy="148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4800" b="1">
                <a:solidFill>
                  <a:srgbClr val="FFFFFF"/>
                </a:solidFill>
                <a:latin typeface="Baskerville"/>
                <a:ea typeface="Baskerville"/>
                <a:cs typeface="Baskerville"/>
                <a:sym typeface="Baskerville"/>
              </a:defRPr>
            </a:pPr>
            <a:r>
              <a:t>Marketing/Digital</a:t>
            </a:r>
          </a:p>
          <a:p>
            <a:pPr>
              <a:defRPr sz="4800" b="1">
                <a:solidFill>
                  <a:srgbClr val="FFFFFF"/>
                </a:solidFill>
                <a:latin typeface="Baskerville"/>
                <a:ea typeface="Baskerville"/>
                <a:cs typeface="Baskerville"/>
                <a:sym typeface="Baskerville"/>
              </a:defRPr>
            </a:pPr>
            <a:r>
              <a:t>Marketing Strategies</a:t>
            </a:r>
          </a:p>
        </p:txBody>
      </p:sp>
      <p:pic>
        <p:nvPicPr>
          <p:cNvPr id="541" name="Screenshot 2021-10-11 at 2.13.52 AM.png" descr="Screenshot 2021-10-11 at 2.13.52 AM.png"/>
          <p:cNvPicPr>
            <a:picLocks noChangeAspect="1"/>
          </p:cNvPicPr>
          <p:nvPr/>
        </p:nvPicPr>
        <p:blipFill>
          <a:blip r:embed="rId2"/>
          <a:stretch>
            <a:fillRect/>
          </a:stretch>
        </p:blipFill>
        <p:spPr>
          <a:xfrm>
            <a:off x="-14117" y="1181606"/>
            <a:ext cx="12220234" cy="4101428"/>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3" name="Picture Placeholder 2" descr="Picture Placeholder 2"/>
          <p:cNvPicPr>
            <a:picLocks noGrp="1" noChangeAspect="1"/>
          </p:cNvPicPr>
          <p:nvPr>
            <p:ph type="pic" idx="21"/>
          </p:nvPr>
        </p:nvPicPr>
        <p:blipFill>
          <a:blip r:embed="rId2"/>
          <a:srcRect l="15323" t="1" r="27978" b="2822"/>
          <a:stretch>
            <a:fillRect/>
          </a:stretch>
        </p:blipFill>
        <p:spPr>
          <a:xfrm>
            <a:off x="4759102" y="193675"/>
            <a:ext cx="6480572" cy="6664326"/>
          </a:xfrm>
          <a:custGeom>
            <a:avLst/>
            <a:gdLst/>
            <a:ahLst/>
            <a:cxnLst>
              <a:cxn ang="0">
                <a:pos x="wd2" y="hd2"/>
              </a:cxn>
              <a:cxn ang="5400000">
                <a:pos x="wd2" y="hd2"/>
              </a:cxn>
              <a:cxn ang="10800000">
                <a:pos x="wd2" y="hd2"/>
              </a:cxn>
              <a:cxn ang="16200000">
                <a:pos x="wd2" y="hd2"/>
              </a:cxn>
            </a:cxnLst>
            <a:rect l="0" t="0" r="r" b="b"/>
            <a:pathLst>
              <a:path w="21600" h="21600" extrusionOk="0">
                <a:moveTo>
                  <a:pt x="10496" y="0"/>
                </a:moveTo>
                <a:lnTo>
                  <a:pt x="0" y="21600"/>
                </a:lnTo>
                <a:lnTo>
                  <a:pt x="11104" y="21600"/>
                </a:lnTo>
                <a:lnTo>
                  <a:pt x="21600" y="0"/>
                </a:lnTo>
                <a:lnTo>
                  <a:pt x="10496" y="0"/>
                </a:lnTo>
                <a:close/>
              </a:path>
            </a:pathLst>
          </a:custGeom>
        </p:spPr>
      </p:pic>
      <p:sp>
        <p:nvSpPr>
          <p:cNvPr id="544" name="Group 5"/>
          <p:cNvSpPr/>
          <p:nvPr/>
        </p:nvSpPr>
        <p:spPr>
          <a:xfrm>
            <a:off x="449063" y="379643"/>
            <a:ext cx="118309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545" name="TextBox 12"/>
          <p:cNvSpPr txBox="1"/>
          <p:nvPr/>
        </p:nvSpPr>
        <p:spPr>
          <a:xfrm>
            <a:off x="857319" y="971424"/>
            <a:ext cx="4563616" cy="1132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3600" b="1">
                <a:solidFill>
                  <a:srgbClr val="0A3751"/>
                </a:solidFill>
                <a:latin typeface="Baskerville"/>
                <a:ea typeface="Baskerville"/>
                <a:cs typeface="Baskerville"/>
                <a:sym typeface="Baskerville"/>
              </a:defRPr>
            </a:pPr>
            <a:r>
              <a:t>Why is a </a:t>
            </a:r>
            <a:r>
              <a:rPr>
                <a:solidFill>
                  <a:srgbClr val="EA664D"/>
                </a:solidFill>
              </a:rPr>
              <a:t>marketing strategy</a:t>
            </a:r>
            <a:r>
              <a:t> Important?</a:t>
            </a:r>
          </a:p>
        </p:txBody>
      </p:sp>
      <p:sp>
        <p:nvSpPr>
          <p:cNvPr id="546" name="Rectangle: Rounded Corners 14"/>
          <p:cNvSpPr/>
          <p:nvPr/>
        </p:nvSpPr>
        <p:spPr>
          <a:xfrm>
            <a:off x="899974" y="5140540"/>
            <a:ext cx="5824121" cy="1129984"/>
          </a:xfrm>
          <a:prstGeom prst="roundRect">
            <a:avLst>
              <a:gd name="adj" fmla="val 10669"/>
            </a:avLst>
          </a:prstGeom>
          <a:gradFill>
            <a:gsLst>
              <a:gs pos="5000">
                <a:srgbClr val="FF892F"/>
              </a:gs>
              <a:gs pos="99000">
                <a:srgbClr val="F80066"/>
              </a:gs>
            </a:gsLst>
            <a:lin ang="6599999"/>
          </a:gradFill>
          <a:ln w="12700">
            <a:miter lim="400000"/>
          </a:ln>
        </p:spPr>
        <p:txBody>
          <a:bodyPr lIns="45719" rIns="45719" anchor="ctr"/>
          <a:lstStyle/>
          <a:p>
            <a:pPr algn="ctr">
              <a:defRPr>
                <a:solidFill>
                  <a:srgbClr val="FFFFFF"/>
                </a:solidFill>
              </a:defRPr>
            </a:pPr>
            <a:endParaRPr/>
          </a:p>
        </p:txBody>
      </p:sp>
      <p:sp>
        <p:nvSpPr>
          <p:cNvPr id="547" name="Oval 16"/>
          <p:cNvSpPr/>
          <p:nvPr/>
        </p:nvSpPr>
        <p:spPr>
          <a:xfrm>
            <a:off x="8510998" y="3124940"/>
            <a:ext cx="2878885" cy="2878885"/>
          </a:xfrm>
          <a:prstGeom prst="ellipse">
            <a:avLst/>
          </a:prstGeom>
          <a:solidFill>
            <a:srgbClr val="0A3751"/>
          </a:solidFill>
          <a:ln w="12700">
            <a:miter lim="400000"/>
          </a:ln>
        </p:spPr>
        <p:txBody>
          <a:bodyPr lIns="45719" rIns="45719" anchor="ctr"/>
          <a:lstStyle/>
          <a:p>
            <a:pPr algn="ctr">
              <a:defRPr>
                <a:solidFill>
                  <a:srgbClr val="FFFFFF"/>
                </a:solidFill>
              </a:defRPr>
            </a:pPr>
            <a:endParaRPr/>
          </a:p>
        </p:txBody>
      </p:sp>
      <p:sp>
        <p:nvSpPr>
          <p:cNvPr id="548" name="TextBox 17"/>
          <p:cNvSpPr txBox="1"/>
          <p:nvPr/>
        </p:nvSpPr>
        <p:spPr>
          <a:xfrm>
            <a:off x="9123189" y="3930208"/>
            <a:ext cx="1654503" cy="929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900">
                <a:solidFill>
                  <a:srgbClr val="FFFFFF"/>
                </a:solidFill>
                <a:latin typeface="Baskerville SemiBold"/>
                <a:ea typeface="Baskerville SemiBold"/>
                <a:cs typeface="Baskerville SemiBold"/>
                <a:sym typeface="Baskerville SemiBold"/>
              </a:defRPr>
            </a:lvl1pPr>
          </a:lstStyle>
          <a:p>
            <a:r>
              <a:t>What are the strategies that I follow? </a:t>
            </a:r>
          </a:p>
        </p:txBody>
      </p:sp>
      <p:sp>
        <p:nvSpPr>
          <p:cNvPr id="549" name="TextBox 19"/>
          <p:cNvSpPr txBox="1"/>
          <p:nvPr/>
        </p:nvSpPr>
        <p:spPr>
          <a:xfrm>
            <a:off x="1091541" y="5322954"/>
            <a:ext cx="5440986"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400">
                <a:solidFill>
                  <a:srgbClr val="FFFFFF"/>
                </a:solidFill>
                <a:latin typeface="American Typewriter"/>
                <a:ea typeface="American Typewriter"/>
                <a:cs typeface="American Typewriter"/>
                <a:sym typeface="American Typewriter"/>
              </a:defRPr>
            </a:lvl1pPr>
          </a:lstStyle>
          <a:p>
            <a:r>
              <a:t>A marketing strategy is a one-of-a-kind formula for each business, based on a knowledge of its goal, its position in the marketplace, and its carefully chosen markets.</a:t>
            </a:r>
          </a:p>
        </p:txBody>
      </p:sp>
      <p:sp>
        <p:nvSpPr>
          <p:cNvPr id="550" name="Arrow"/>
          <p:cNvSpPr/>
          <p:nvPr/>
        </p:nvSpPr>
        <p:spPr>
          <a:xfrm rot="16200681" flipH="1">
            <a:off x="9753925" y="5311727"/>
            <a:ext cx="393007" cy="246180"/>
          </a:xfrm>
          <a:prstGeom prst="rightArrow">
            <a:avLst>
              <a:gd name="adj1" fmla="val 31145"/>
              <a:gd name="adj2" fmla="val 101679"/>
            </a:avLst>
          </a:prstGeom>
          <a:solidFill>
            <a:srgbClr val="FFFFFF"/>
          </a:solidFill>
          <a:ln w="12700">
            <a:solidFill>
              <a:schemeClr val="accent1"/>
            </a:solidFill>
            <a:miter/>
          </a:ln>
        </p:spPr>
        <p:txBody>
          <a:bodyPr lIns="45719" rIns="45719" anchor="ctr"/>
          <a:lstStyle/>
          <a:p>
            <a:endParaRPr/>
          </a:p>
        </p:txBody>
      </p:sp>
      <p:sp>
        <p:nvSpPr>
          <p:cNvPr id="551" name="A marketing strategy is a company's overall plan to reach out to potential consumers and convert them into customers of their goods or services.…"/>
          <p:cNvSpPr txBox="1"/>
          <p:nvPr/>
        </p:nvSpPr>
        <p:spPr>
          <a:xfrm>
            <a:off x="903766" y="2270529"/>
            <a:ext cx="4467596" cy="222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1200">
                <a:latin typeface="American Typewriter"/>
                <a:ea typeface="American Typewriter"/>
                <a:cs typeface="American Typewriter"/>
                <a:sym typeface="American Typewriter"/>
              </a:defRPr>
            </a:pPr>
            <a:r>
              <a:t>A marketing strategy is a company's overall plan to reach out to potential consumers and convert them into customers of their goods or services. </a:t>
            </a:r>
          </a:p>
          <a:p>
            <a:pPr algn="just">
              <a:defRPr sz="1200">
                <a:latin typeface="American Typewriter"/>
                <a:ea typeface="American Typewriter"/>
                <a:cs typeface="American Typewriter"/>
                <a:sym typeface="American Typewriter"/>
              </a:defRPr>
            </a:pPr>
            <a:endParaRPr/>
          </a:p>
          <a:p>
            <a:pPr algn="just">
              <a:defRPr sz="1200">
                <a:latin typeface="American Typewriter"/>
                <a:ea typeface="American Typewriter"/>
                <a:cs typeface="American Typewriter"/>
                <a:sym typeface="American Typewriter"/>
              </a:defRPr>
            </a:pPr>
            <a:r>
              <a:t>A marketing plan assists you in developing products and services that have the highest possibility of earning a profit. It facilitates setting the right price for a product or service based on market research, helps in selecting distribution channels to maximise marketing effectiveness, and creating a brand image. In addition, a marketing strategy assists departments in working more smoothly with one another because they are all working toward the same goal.</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 name="Picture Placeholder 2" descr="Picture Placeholder 2"/>
          <p:cNvPicPr>
            <a:picLocks noGrp="1" noChangeAspect="1"/>
          </p:cNvPicPr>
          <p:nvPr>
            <p:ph type="pic" idx="21"/>
          </p:nvPr>
        </p:nvPicPr>
        <p:blipFill>
          <a:blip r:embed="rId2"/>
          <a:stretch>
            <a:fillRect/>
          </a:stretch>
        </p:blipFill>
        <p:spPr>
          <a:xfrm>
            <a:off x="-1100797" y="-29109"/>
            <a:ext cx="5156746" cy="6916218"/>
          </a:xfrm>
          <a:prstGeom prst="rect">
            <a:avLst/>
          </a:prstGeom>
        </p:spPr>
      </p:pic>
      <p:sp>
        <p:nvSpPr>
          <p:cNvPr id="218" name="Group 5"/>
          <p:cNvSpPr/>
          <p:nvPr/>
        </p:nvSpPr>
        <p:spPr>
          <a:xfrm>
            <a:off x="465254" y="379643"/>
            <a:ext cx="116690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FFFFFF"/>
                </a:solidFill>
                <a:latin typeface="+mj-lt"/>
                <a:ea typeface="+mj-ea"/>
                <a:cs typeface="+mj-cs"/>
                <a:sym typeface="Helvetica"/>
              </a:defRPr>
            </a:lvl1pPr>
          </a:lstStyle>
          <a:p>
            <a:r>
              <a:t>Disha Rattan</a:t>
            </a:r>
          </a:p>
        </p:txBody>
      </p:sp>
      <p:sp>
        <p:nvSpPr>
          <p:cNvPr id="219" name="TextBox 15"/>
          <p:cNvSpPr txBox="1"/>
          <p:nvPr/>
        </p:nvSpPr>
        <p:spPr>
          <a:xfrm>
            <a:off x="4477913" y="456751"/>
            <a:ext cx="5156746"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000" b="1">
                <a:solidFill>
                  <a:srgbClr val="0A3751"/>
                </a:solidFill>
                <a:latin typeface="Baskerville"/>
                <a:ea typeface="Baskerville"/>
                <a:cs typeface="Baskerville"/>
                <a:sym typeface="Baskerville"/>
              </a:defRPr>
            </a:lvl1pPr>
          </a:lstStyle>
          <a:p>
            <a:r>
              <a:t>About Me</a:t>
            </a:r>
          </a:p>
        </p:txBody>
      </p:sp>
      <p:sp>
        <p:nvSpPr>
          <p:cNvPr id="220" name="TextBox 17"/>
          <p:cNvSpPr txBox="1"/>
          <p:nvPr/>
        </p:nvSpPr>
        <p:spPr>
          <a:xfrm>
            <a:off x="4514203" y="1333436"/>
            <a:ext cx="7067224" cy="496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170000"/>
              </a:lnSpc>
              <a:defRPr sz="1100">
                <a:latin typeface="American Typewriter"/>
                <a:ea typeface="American Typewriter"/>
                <a:cs typeface="American Typewriter"/>
                <a:sym typeface="American Typewriter"/>
              </a:defRPr>
            </a:pPr>
            <a:r>
              <a:t>I began my career in banking but quickly realised that it was not the appropriate path for me. I've always been good at creative work and wanted to explore professional opportunities in a sector that would enable me to employ my creative abilities, so I switched to marketing. I worked as a freelancer to learn the intricacies of marketing before joining POPxo as a community associate. Although my work was primarily focused on community building, due to my proactive participation, ideas, dedication, and enthusiasm, I included in the projects with the product, growth marketing, and public relations teams on a variety of projects, the most notable of which were the company's digital revamp and major e-commerce deals with Amazon and Flipkart. After that, I chose to work with some local businesses, and I took on marketing responsibilities for two local jewellery brands. </a:t>
            </a:r>
          </a:p>
          <a:p>
            <a:pPr algn="just">
              <a:defRPr sz="1100">
                <a:latin typeface="American Typewriter"/>
                <a:ea typeface="American Typewriter"/>
                <a:cs typeface="American Typewriter"/>
                <a:sym typeface="American Typewriter"/>
              </a:defRPr>
            </a:pPr>
            <a:endParaRPr/>
          </a:p>
          <a:p>
            <a:pPr algn="just">
              <a:lnSpc>
                <a:spcPct val="170000"/>
              </a:lnSpc>
              <a:defRPr sz="1100">
                <a:latin typeface="American Typewriter"/>
                <a:ea typeface="American Typewriter"/>
                <a:cs typeface="American Typewriter"/>
                <a:sym typeface="American Typewriter"/>
              </a:defRPr>
            </a:pPr>
            <a:r>
              <a:t>I gained knowledge and hands-on experience in online and offline marketing tactics, event marketing, content marketing, email marketing, social media marketing, SEO, UX/UI design and wire-framing, and PR strategies due to all of these experiences.</a:t>
            </a:r>
          </a:p>
          <a:p>
            <a:pPr algn="just">
              <a:defRPr sz="1100">
                <a:latin typeface="American Typewriter"/>
                <a:ea typeface="American Typewriter"/>
                <a:cs typeface="American Typewriter"/>
                <a:sym typeface="American Typewriter"/>
              </a:defRPr>
            </a:pPr>
            <a:endParaRPr/>
          </a:p>
          <a:p>
            <a:pPr algn="just">
              <a:lnSpc>
                <a:spcPct val="170000"/>
              </a:lnSpc>
              <a:defRPr sz="1100">
                <a:latin typeface="American Typewriter"/>
                <a:ea typeface="American Typewriter"/>
                <a:cs typeface="American Typewriter"/>
                <a:sym typeface="American Typewriter"/>
              </a:defRPr>
            </a:pPr>
            <a:r>
              <a:t>I then chose to pursue an MSc in Marketing at Trinity College Dublin, one of Europe's most prestigious universities, to obtain a theoretical grasp of important marketing ideas and marketing management.</a:t>
            </a:r>
          </a:p>
          <a:p>
            <a:pPr algn="just">
              <a:defRPr sz="1100">
                <a:latin typeface="American Typewriter"/>
                <a:ea typeface="American Typewriter"/>
                <a:cs typeface="American Typewriter"/>
                <a:sym typeface="American Typewriter"/>
              </a:defRPr>
            </a:pPr>
            <a:endParaRPr/>
          </a:p>
          <a:p>
            <a:pPr algn="just">
              <a:lnSpc>
                <a:spcPct val="170000"/>
              </a:lnSpc>
              <a:defRPr sz="1100">
                <a:latin typeface="American Typewriter"/>
                <a:ea typeface="American Typewriter"/>
                <a:cs typeface="American Typewriter"/>
                <a:sym typeface="American Typewriter"/>
              </a:defRPr>
            </a:pPr>
            <a:r>
              <a:t>Aside from working and studying, I like reading, hiking, socialising, cooking, and binge-watching new Netflix series.</a:t>
            </a:r>
          </a:p>
        </p:txBody>
      </p:sp>
      <p:sp>
        <p:nvSpPr>
          <p:cNvPr id="221" name="Rectangle 21"/>
          <p:cNvSpPr/>
          <p:nvPr/>
        </p:nvSpPr>
        <p:spPr>
          <a:xfrm>
            <a:off x="4036934" y="3255946"/>
            <a:ext cx="219689" cy="3633852"/>
          </a:xfrm>
          <a:prstGeom prst="rect">
            <a:avLst/>
          </a:prstGeom>
          <a:gradFill>
            <a:gsLst>
              <a:gs pos="5000">
                <a:srgbClr val="FF892F"/>
              </a:gs>
              <a:gs pos="99000">
                <a:srgbClr val="F80066"/>
              </a:gs>
            </a:gsLst>
            <a:lin ang="6599999"/>
          </a:gradFill>
          <a:ln w="12700">
            <a:miter lim="400000"/>
          </a:ln>
        </p:spPr>
        <p:txBody>
          <a:bodyPr lIns="45719" rIns="45719" anchor="ctr"/>
          <a:lstStyle/>
          <a:p>
            <a:pPr algn="ctr">
              <a:defRPr>
                <a:solidFill>
                  <a:srgbClr val="FFFFFF"/>
                </a:solidFill>
              </a:defRPr>
            </a:pPr>
            <a:endParaRPr/>
          </a:p>
        </p:txBody>
      </p:sp>
      <p:sp>
        <p:nvSpPr>
          <p:cNvPr id="222" name="Rectangle 23"/>
          <p:cNvSpPr/>
          <p:nvPr/>
        </p:nvSpPr>
        <p:spPr>
          <a:xfrm>
            <a:off x="4036934" y="-62959"/>
            <a:ext cx="219689" cy="3344306"/>
          </a:xfrm>
          <a:prstGeom prst="rect">
            <a:avLst/>
          </a:prstGeom>
          <a:solidFill>
            <a:srgbClr val="0A3751"/>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Rectangle 41"/>
          <p:cNvSpPr/>
          <p:nvPr/>
        </p:nvSpPr>
        <p:spPr>
          <a:xfrm>
            <a:off x="-31440" y="-1"/>
            <a:ext cx="1465382" cy="6858001"/>
          </a:xfrm>
          <a:prstGeom prst="rect">
            <a:avLst/>
          </a:prstGeom>
          <a:gradFill>
            <a:gsLst>
              <a:gs pos="5000">
                <a:srgbClr val="FF892F"/>
              </a:gs>
              <a:gs pos="99000">
                <a:srgbClr val="F80066"/>
              </a:gs>
            </a:gsLst>
            <a:lin ang="6599999"/>
          </a:gradFill>
          <a:ln w="12700">
            <a:miter lim="400000"/>
          </a:ln>
        </p:spPr>
        <p:txBody>
          <a:bodyPr lIns="45719" rIns="45719" anchor="ctr"/>
          <a:lstStyle/>
          <a:p>
            <a:pPr algn="ctr">
              <a:defRPr>
                <a:solidFill>
                  <a:srgbClr val="FFFFFF"/>
                </a:solidFill>
              </a:defRPr>
            </a:pPr>
            <a:endParaRPr/>
          </a:p>
        </p:txBody>
      </p:sp>
      <p:sp>
        <p:nvSpPr>
          <p:cNvPr id="554" name="Group 5"/>
          <p:cNvSpPr/>
          <p:nvPr/>
        </p:nvSpPr>
        <p:spPr>
          <a:xfrm>
            <a:off x="229704" y="379643"/>
            <a:ext cx="122465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FFFFFF"/>
                </a:solidFill>
                <a:latin typeface="+mj-lt"/>
                <a:ea typeface="+mj-ea"/>
                <a:cs typeface="+mj-cs"/>
                <a:sym typeface="Helvetica"/>
              </a:defRPr>
            </a:lvl1pPr>
          </a:lstStyle>
          <a:p>
            <a:r>
              <a:t>Disha Rattan</a:t>
            </a:r>
          </a:p>
        </p:txBody>
      </p:sp>
      <p:sp>
        <p:nvSpPr>
          <p:cNvPr id="555" name="TextBox 11"/>
          <p:cNvSpPr txBox="1"/>
          <p:nvPr/>
        </p:nvSpPr>
        <p:spPr>
          <a:xfrm>
            <a:off x="4712141" y="601657"/>
            <a:ext cx="4145480"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0A3751"/>
                </a:solidFill>
                <a:latin typeface="Baskerville"/>
                <a:ea typeface="Baskerville"/>
                <a:cs typeface="Baskerville"/>
                <a:sym typeface="Baskerville"/>
              </a:defRPr>
            </a:lvl1pPr>
          </a:lstStyle>
          <a:p>
            <a:r>
              <a:t>4 P’s of Marketing</a:t>
            </a:r>
          </a:p>
        </p:txBody>
      </p:sp>
      <p:sp>
        <p:nvSpPr>
          <p:cNvPr id="556" name="TextBox 26"/>
          <p:cNvSpPr txBox="1"/>
          <p:nvPr/>
        </p:nvSpPr>
        <p:spPr>
          <a:xfrm>
            <a:off x="1885628" y="3662074"/>
            <a:ext cx="1636848" cy="2199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solidFill>
                  <a:srgbClr val="0A3751"/>
                </a:solidFill>
                <a:latin typeface="American Typewriter Semibold"/>
                <a:ea typeface="American Typewriter Semibold"/>
                <a:cs typeface="American Typewriter Semibold"/>
                <a:sym typeface="American Typewriter Semibold"/>
              </a:defRPr>
            </a:pPr>
            <a:r>
              <a:t>Product:</a:t>
            </a:r>
          </a:p>
          <a:p>
            <a:pPr>
              <a:defRPr sz="1400">
                <a:solidFill>
                  <a:srgbClr val="0A3751"/>
                </a:solidFill>
                <a:latin typeface="American Typewriter Semibold"/>
                <a:ea typeface="American Typewriter Semibold"/>
                <a:cs typeface="American Typewriter Semibold"/>
                <a:sym typeface="American Typewriter Semibold"/>
              </a:defRPr>
            </a:pPr>
            <a:endParaRPr/>
          </a:p>
          <a:p>
            <a:pPr>
              <a:defRPr sz="1000">
                <a:solidFill>
                  <a:srgbClr val="0A3751"/>
                </a:solidFill>
                <a:latin typeface="American Typewriter"/>
                <a:ea typeface="American Typewriter"/>
                <a:cs typeface="American Typewriter"/>
                <a:sym typeface="American Typewriter"/>
              </a:defRPr>
            </a:pPr>
            <a:r>
              <a:t>A product is a good or service that a firm provides to its consumers. A product should ideally meet an existing customer's need. Alternatively, a product may be so appealing that buyers think they must have it, resulting in new demand.</a:t>
            </a:r>
          </a:p>
        </p:txBody>
      </p:sp>
      <p:sp>
        <p:nvSpPr>
          <p:cNvPr id="557" name="TextBox 28"/>
          <p:cNvSpPr txBox="1"/>
          <p:nvPr/>
        </p:nvSpPr>
        <p:spPr>
          <a:xfrm>
            <a:off x="4406610" y="3662074"/>
            <a:ext cx="1636848" cy="2352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solidFill>
                  <a:srgbClr val="0A3751"/>
                </a:solidFill>
                <a:latin typeface="American Typewriter Semibold"/>
                <a:ea typeface="American Typewriter Semibold"/>
                <a:cs typeface="American Typewriter Semibold"/>
                <a:sym typeface="American Typewriter Semibold"/>
              </a:defRPr>
            </a:pPr>
            <a:r>
              <a:t>Place:</a:t>
            </a:r>
          </a:p>
          <a:p>
            <a:pPr>
              <a:defRPr sz="1400">
                <a:solidFill>
                  <a:srgbClr val="0A3751"/>
                </a:solidFill>
                <a:latin typeface="American Typewriter Semibold"/>
                <a:ea typeface="American Typewriter Semibold"/>
                <a:cs typeface="American Typewriter Semibold"/>
                <a:sym typeface="American Typewriter Semibold"/>
              </a:defRPr>
            </a:pPr>
            <a:endParaRPr/>
          </a:p>
          <a:p>
            <a:pPr>
              <a:defRPr sz="1000">
                <a:solidFill>
                  <a:srgbClr val="0A3751"/>
                </a:solidFill>
                <a:latin typeface="American Typewriter"/>
                <a:ea typeface="American Typewriter"/>
                <a:cs typeface="American Typewriter"/>
                <a:sym typeface="American Typewriter"/>
              </a:defRPr>
            </a:pPr>
            <a:r>
              <a:t>When a firm makes a location choice, it is attempting to identify where it should sell a product and how to get the product to the market. Business leaders' ultimate objective is to bring their products in front of the people who are most inclined to buy them.</a:t>
            </a:r>
          </a:p>
        </p:txBody>
      </p:sp>
      <p:sp>
        <p:nvSpPr>
          <p:cNvPr id="558" name="TextBox 29"/>
          <p:cNvSpPr txBox="1"/>
          <p:nvPr/>
        </p:nvSpPr>
        <p:spPr>
          <a:xfrm>
            <a:off x="6927592" y="3662074"/>
            <a:ext cx="1636848" cy="2199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solidFill>
                  <a:srgbClr val="0A3751"/>
                </a:solidFill>
                <a:latin typeface="American Typewriter Semibold"/>
                <a:ea typeface="American Typewriter Semibold"/>
                <a:cs typeface="American Typewriter Semibold"/>
                <a:sym typeface="American Typewriter Semibold"/>
              </a:defRPr>
            </a:pPr>
            <a:r>
              <a:t>Price:</a:t>
            </a:r>
          </a:p>
          <a:p>
            <a:pPr>
              <a:defRPr sz="1400">
                <a:solidFill>
                  <a:srgbClr val="0A3751"/>
                </a:solidFill>
                <a:latin typeface="American Typewriter Semibold"/>
                <a:ea typeface="American Typewriter Semibold"/>
                <a:cs typeface="American Typewriter Semibold"/>
                <a:sym typeface="American Typewriter Semibold"/>
              </a:defRPr>
            </a:pPr>
            <a:endParaRPr/>
          </a:p>
          <a:p>
            <a:pPr>
              <a:defRPr sz="1000">
                <a:solidFill>
                  <a:srgbClr val="0A3751"/>
                </a:solidFill>
                <a:latin typeface="American Typewriter"/>
                <a:ea typeface="American Typewriter"/>
                <a:cs typeface="American Typewriter"/>
                <a:sym typeface="American Typewriter"/>
              </a:defRPr>
            </a:pPr>
            <a:r>
              <a:t>The cost that customers pay for a product is referred to as its price. Marketers must relate the price to the true and perceived worth of the product, but they must also consider supplier costs, seasonal reductions, and rivals' prices. </a:t>
            </a:r>
          </a:p>
        </p:txBody>
      </p:sp>
      <p:pic>
        <p:nvPicPr>
          <p:cNvPr id="559" name="Picture Placeholder 13" descr="Picture Placeholder 13"/>
          <p:cNvPicPr>
            <a:picLocks noGrp="1" noChangeAspect="1"/>
          </p:cNvPicPr>
          <p:nvPr>
            <p:ph type="pic" idx="23"/>
          </p:nvPr>
        </p:nvPicPr>
        <p:blipFill>
          <a:blip r:embed="rId2"/>
          <a:srcRect t="7181" b="7181"/>
          <a:stretch>
            <a:fillRect/>
          </a:stretch>
        </p:blipFill>
        <p:spPr>
          <a:xfrm>
            <a:off x="4537702" y="1680795"/>
            <a:ext cx="1992800" cy="1706562"/>
          </a:xfrm>
          <a:prstGeom prst="rect">
            <a:avLst/>
          </a:prstGeom>
        </p:spPr>
      </p:pic>
      <p:pic>
        <p:nvPicPr>
          <p:cNvPr id="560" name="Picture Placeholder 15" descr="Picture Placeholder 15"/>
          <p:cNvPicPr>
            <a:picLocks noGrp="1" noChangeAspect="1"/>
          </p:cNvPicPr>
          <p:nvPr>
            <p:ph type="pic" idx="24"/>
          </p:nvPr>
        </p:nvPicPr>
        <p:blipFill>
          <a:blip r:embed="rId3"/>
          <a:srcRect t="14247" b="14247"/>
          <a:stretch>
            <a:fillRect/>
          </a:stretch>
        </p:blipFill>
        <p:spPr>
          <a:xfrm>
            <a:off x="6959196" y="1680795"/>
            <a:ext cx="2216162" cy="1706562"/>
          </a:xfrm>
          <a:prstGeom prst="rect">
            <a:avLst/>
          </a:prstGeom>
        </p:spPr>
      </p:pic>
      <p:pic>
        <p:nvPicPr>
          <p:cNvPr id="561" name="Picture Placeholder 15" descr="Picture Placeholder 15"/>
          <p:cNvPicPr>
            <a:picLocks noChangeAspect="1"/>
          </p:cNvPicPr>
          <p:nvPr/>
        </p:nvPicPr>
        <p:blipFill>
          <a:blip r:embed="rId4"/>
          <a:srcRect t="12040" b="12040"/>
          <a:stretch>
            <a:fillRect/>
          </a:stretch>
        </p:blipFill>
        <p:spPr>
          <a:xfrm>
            <a:off x="9476502" y="1680795"/>
            <a:ext cx="2247901" cy="1706562"/>
          </a:xfrm>
          <a:prstGeom prst="rect">
            <a:avLst/>
          </a:prstGeom>
          <a:ln w="12700">
            <a:miter lim="400000"/>
          </a:ln>
        </p:spPr>
      </p:pic>
      <p:sp>
        <p:nvSpPr>
          <p:cNvPr id="562" name="TextBox 29"/>
          <p:cNvSpPr txBox="1"/>
          <p:nvPr/>
        </p:nvSpPr>
        <p:spPr>
          <a:xfrm>
            <a:off x="9448574" y="3662074"/>
            <a:ext cx="1636848" cy="2047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solidFill>
                  <a:srgbClr val="0A3751"/>
                </a:solidFill>
                <a:latin typeface="American Typewriter Semibold"/>
                <a:ea typeface="American Typewriter Semibold"/>
                <a:cs typeface="American Typewriter Semibold"/>
                <a:sym typeface="American Typewriter Semibold"/>
              </a:defRPr>
            </a:pPr>
            <a:r>
              <a:t>Promotion:</a:t>
            </a:r>
          </a:p>
          <a:p>
            <a:pPr>
              <a:defRPr sz="1400">
                <a:solidFill>
                  <a:srgbClr val="0A3751"/>
                </a:solidFill>
                <a:latin typeface="American Typewriter Semibold"/>
                <a:ea typeface="American Typewriter Semibold"/>
                <a:cs typeface="American Typewriter Semibold"/>
                <a:sym typeface="American Typewriter Semibold"/>
              </a:defRPr>
            </a:pPr>
            <a:endParaRPr/>
          </a:p>
          <a:p>
            <a:pPr>
              <a:defRPr sz="1000">
                <a:solidFill>
                  <a:srgbClr val="0A3751"/>
                </a:solidFill>
                <a:latin typeface="American Typewriter"/>
                <a:ea typeface="American Typewriter"/>
                <a:cs typeface="American Typewriter"/>
                <a:sym typeface="American Typewriter"/>
              </a:defRPr>
            </a:pPr>
            <a:r>
              <a:t>Advertising, public relations, and promotional strategy are all examples of promotion. The objective of product promotion is to show customers why they need a product and why they should pay a specific amount for it.</a:t>
            </a:r>
          </a:p>
        </p:txBody>
      </p:sp>
      <p:pic>
        <p:nvPicPr>
          <p:cNvPr id="563" name="nintchdbpict000294516497.jpeg" descr="nintchdbpict000294516497.jpeg"/>
          <p:cNvPicPr>
            <a:picLocks noChangeAspect="1"/>
          </p:cNvPicPr>
          <p:nvPr/>
        </p:nvPicPr>
        <p:blipFill>
          <a:blip r:embed="rId5"/>
          <a:stretch>
            <a:fillRect/>
          </a:stretch>
        </p:blipFill>
        <p:spPr>
          <a:xfrm>
            <a:off x="1907321" y="1680795"/>
            <a:ext cx="1593463" cy="1706563"/>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Group 5"/>
          <p:cNvSpPr/>
          <p:nvPr/>
        </p:nvSpPr>
        <p:spPr>
          <a:xfrm>
            <a:off x="449063" y="379643"/>
            <a:ext cx="118309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566" name="Marketing/Digital…"/>
          <p:cNvSpPr txBox="1"/>
          <p:nvPr/>
        </p:nvSpPr>
        <p:spPr>
          <a:xfrm>
            <a:off x="3019444" y="2398678"/>
            <a:ext cx="6153112" cy="148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4800" b="1">
                <a:solidFill>
                  <a:srgbClr val="FFFFFF"/>
                </a:solidFill>
                <a:latin typeface="Baskerville"/>
                <a:ea typeface="Baskerville"/>
                <a:cs typeface="Baskerville"/>
                <a:sym typeface="Baskerville"/>
              </a:defRPr>
            </a:pPr>
            <a:r>
              <a:t>Marketing/Digital</a:t>
            </a:r>
          </a:p>
          <a:p>
            <a:pPr>
              <a:defRPr sz="4800" b="1">
                <a:solidFill>
                  <a:srgbClr val="FFFFFF"/>
                </a:solidFill>
                <a:latin typeface="Baskerville"/>
                <a:ea typeface="Baskerville"/>
                <a:cs typeface="Baskerville"/>
                <a:sym typeface="Baskerville"/>
              </a:defRPr>
            </a:pPr>
            <a:r>
              <a:t>Marketing Strategies</a:t>
            </a:r>
          </a:p>
        </p:txBody>
      </p:sp>
      <p:pic>
        <p:nvPicPr>
          <p:cNvPr id="567" name="Screenshot 2021-10-10 at 2.24.18 PM.png" descr="Screenshot 2021-10-10 at 2.24.18 PM.png"/>
          <p:cNvPicPr>
            <a:picLocks noChangeAspect="1"/>
          </p:cNvPicPr>
          <p:nvPr/>
        </p:nvPicPr>
        <p:blipFill>
          <a:blip r:embed="rId2"/>
          <a:stretch>
            <a:fillRect/>
          </a:stretch>
        </p:blipFill>
        <p:spPr>
          <a:xfrm>
            <a:off x="0" y="1528855"/>
            <a:ext cx="12192001" cy="4185678"/>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9" name="Picture Placeholder 2" descr="Picture Placeholder 2"/>
          <p:cNvPicPr>
            <a:picLocks noGrp="1" noChangeAspect="1"/>
          </p:cNvPicPr>
          <p:nvPr>
            <p:ph type="pic" idx="21"/>
          </p:nvPr>
        </p:nvPicPr>
        <p:blipFill>
          <a:blip r:embed="rId2"/>
          <a:srcRect l="14293" r="14292"/>
          <a:stretch>
            <a:fillRect/>
          </a:stretch>
        </p:blipFill>
        <p:spPr>
          <a:xfrm>
            <a:off x="-188402" y="2122103"/>
            <a:ext cx="5140737" cy="47358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0799" y="21600"/>
                </a:lnTo>
                <a:cubicBezTo>
                  <a:pt x="16764" y="21600"/>
                  <a:pt x="21600" y="16765"/>
                  <a:pt x="21600" y="10800"/>
                </a:cubicBezTo>
                <a:cubicBezTo>
                  <a:pt x="21600" y="4835"/>
                  <a:pt x="16764" y="0"/>
                  <a:pt x="10799" y="0"/>
                </a:cubicBezTo>
                <a:lnTo>
                  <a:pt x="0" y="0"/>
                </a:lnTo>
                <a:close/>
              </a:path>
            </a:pathLst>
          </a:custGeom>
        </p:spPr>
      </p:pic>
      <p:sp>
        <p:nvSpPr>
          <p:cNvPr id="570" name="Group 5"/>
          <p:cNvSpPr/>
          <p:nvPr/>
        </p:nvSpPr>
        <p:spPr>
          <a:xfrm>
            <a:off x="424889" y="379643"/>
            <a:ext cx="120726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571" name="TextBox 11"/>
          <p:cNvSpPr txBox="1"/>
          <p:nvPr/>
        </p:nvSpPr>
        <p:spPr>
          <a:xfrm>
            <a:off x="5346706" y="3407716"/>
            <a:ext cx="5788897" cy="2402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lnSpc>
                <a:spcPct val="200000"/>
              </a:lnSpc>
              <a:defRPr sz="1200">
                <a:latin typeface="American Typewriter"/>
                <a:ea typeface="American Typewriter"/>
                <a:cs typeface="American Typewriter"/>
                <a:sym typeface="American Typewriter"/>
              </a:defRPr>
            </a:lvl1pPr>
          </a:lstStyle>
          <a:p>
            <a:r>
              <a:t>Marketing is the purposeful stimulation of demand for and sales of goods and services, which includes the selection of a target audience as well as the qualities or themes to stress during advertising campaigns. Marketing also includes factors such as attractive product design and packaging, pricing selection, discounts, warranties, and returns, product placement in the media and influencers, and agreements with third-party suppliers to raise brand awareness and loyalty.</a:t>
            </a:r>
          </a:p>
        </p:txBody>
      </p:sp>
      <p:sp>
        <p:nvSpPr>
          <p:cNvPr id="572" name="TextBox 12"/>
          <p:cNvSpPr txBox="1"/>
          <p:nvPr/>
        </p:nvSpPr>
        <p:spPr>
          <a:xfrm>
            <a:off x="5346706" y="2185160"/>
            <a:ext cx="5788897"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0A3751"/>
                </a:solidFill>
                <a:latin typeface="Baskerville"/>
                <a:ea typeface="Baskerville"/>
                <a:cs typeface="Baskerville"/>
                <a:sym typeface="Baskerville"/>
              </a:defRPr>
            </a:lvl1pPr>
          </a:lstStyle>
          <a:p>
            <a:r>
              <a:t>What is Marketing?</a:t>
            </a:r>
          </a:p>
        </p:txBody>
      </p:sp>
      <p:sp>
        <p:nvSpPr>
          <p:cNvPr id="573" name="Oval 16"/>
          <p:cNvSpPr/>
          <p:nvPr/>
        </p:nvSpPr>
        <p:spPr>
          <a:xfrm>
            <a:off x="3345294" y="1326297"/>
            <a:ext cx="1212671" cy="1212671"/>
          </a:xfrm>
          <a:prstGeom prst="ellipse">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5" name="Picture Placeholder 2" descr="Picture Placeholder 2"/>
          <p:cNvPicPr>
            <a:picLocks noGrp="1" noChangeAspect="1"/>
          </p:cNvPicPr>
          <p:nvPr>
            <p:ph type="pic" idx="21"/>
          </p:nvPr>
        </p:nvPicPr>
        <p:blipFill>
          <a:blip r:embed="rId2"/>
          <a:srcRect t="7958" b="7960"/>
          <a:stretch>
            <a:fillRect/>
          </a:stretch>
        </p:blipFill>
        <p:spPr>
          <a:xfrm>
            <a:off x="-216634" y="2029987"/>
            <a:ext cx="5146980" cy="47415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0800" y="21600"/>
                </a:lnTo>
                <a:cubicBezTo>
                  <a:pt x="16765" y="21600"/>
                  <a:pt x="21600" y="16766"/>
                  <a:pt x="21600" y="10801"/>
                </a:cubicBezTo>
                <a:cubicBezTo>
                  <a:pt x="21600" y="4836"/>
                  <a:pt x="16765" y="0"/>
                  <a:pt x="10800" y="0"/>
                </a:cubicBezTo>
                <a:lnTo>
                  <a:pt x="0" y="0"/>
                </a:lnTo>
                <a:close/>
              </a:path>
            </a:pathLst>
          </a:custGeom>
        </p:spPr>
      </p:pic>
      <p:sp>
        <p:nvSpPr>
          <p:cNvPr id="576" name="Group 5"/>
          <p:cNvSpPr/>
          <p:nvPr/>
        </p:nvSpPr>
        <p:spPr>
          <a:xfrm>
            <a:off x="424889" y="379643"/>
            <a:ext cx="120726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577" name="TextBox 11"/>
          <p:cNvSpPr txBox="1"/>
          <p:nvPr/>
        </p:nvSpPr>
        <p:spPr>
          <a:xfrm>
            <a:off x="5346706" y="3661746"/>
            <a:ext cx="5788897" cy="169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lnSpc>
                <a:spcPct val="200000"/>
              </a:lnSpc>
              <a:defRPr sz="1200">
                <a:latin typeface="American Typewriter"/>
                <a:ea typeface="American Typewriter"/>
                <a:cs typeface="American Typewriter"/>
                <a:sym typeface="American Typewriter"/>
              </a:defRPr>
            </a:lvl1pPr>
          </a:lstStyle>
          <a:p>
            <a:r>
              <a:t>The promotion of products or brands using electronic devices or the internet is known as digital marketing.  In a nutshell, digital marketing refers to any marketing activity that uses an electronic device or the internet. Businesses use digital channels to communicate with existing and prospective consumers, such as search engines, social media, email, and other websites.</a:t>
            </a:r>
          </a:p>
        </p:txBody>
      </p:sp>
      <p:sp>
        <p:nvSpPr>
          <p:cNvPr id="578" name="TextBox 12"/>
          <p:cNvSpPr txBox="1"/>
          <p:nvPr/>
        </p:nvSpPr>
        <p:spPr>
          <a:xfrm>
            <a:off x="5346706" y="2185160"/>
            <a:ext cx="5788897" cy="1132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0A3751"/>
                </a:solidFill>
                <a:latin typeface="Baskerville"/>
                <a:ea typeface="Baskerville"/>
                <a:cs typeface="Baskerville"/>
                <a:sym typeface="Baskerville"/>
              </a:defRPr>
            </a:lvl1pPr>
          </a:lstStyle>
          <a:p>
            <a:r>
              <a:t>What is Digital Marketing?</a:t>
            </a:r>
          </a:p>
        </p:txBody>
      </p:sp>
      <p:sp>
        <p:nvSpPr>
          <p:cNvPr id="579" name="Oval 16"/>
          <p:cNvSpPr/>
          <p:nvPr/>
        </p:nvSpPr>
        <p:spPr>
          <a:xfrm>
            <a:off x="3345294" y="1326297"/>
            <a:ext cx="1212671" cy="1212671"/>
          </a:xfrm>
          <a:prstGeom prst="ellipse">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580" name="Rectangle"/>
          <p:cNvSpPr/>
          <p:nvPr/>
        </p:nvSpPr>
        <p:spPr>
          <a:xfrm>
            <a:off x="1632158" y="4494554"/>
            <a:ext cx="1494101" cy="456152"/>
          </a:xfrm>
          <a:prstGeom prst="rect">
            <a:avLst/>
          </a:prstGeom>
          <a:solidFill>
            <a:srgbClr val="FFFFFF"/>
          </a:solidFill>
          <a:ln w="12700">
            <a:miter lim="400000"/>
          </a:ln>
        </p:spPr>
        <p:txBody>
          <a:bodyPr lIns="45719" rIns="45719" anchor="ctr"/>
          <a:lstStyle/>
          <a:p>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Group 5"/>
          <p:cNvSpPr/>
          <p:nvPr/>
        </p:nvSpPr>
        <p:spPr>
          <a:xfrm>
            <a:off x="428091" y="379643"/>
            <a:ext cx="12040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583" name="TextBox 11"/>
          <p:cNvSpPr txBox="1"/>
          <p:nvPr/>
        </p:nvSpPr>
        <p:spPr>
          <a:xfrm>
            <a:off x="1137067" y="1835631"/>
            <a:ext cx="4453927" cy="405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Advertising</a:t>
            </a:r>
            <a:r>
              <a:t>: A method of communicating with consumers of a product or service to inform or influence those who receive it.</a:t>
            </a:r>
          </a:p>
          <a:p>
            <a:pPr algn="just">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Copywriting</a:t>
            </a:r>
            <a:r>
              <a:t>: Creation of messages featured advertising, email newsletters, social media posts, product descriptions, and other marketing materials customised to a specific audience while including the brand's voice.</a:t>
            </a:r>
          </a:p>
          <a:p>
            <a:pPr algn="just">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Market Research:</a:t>
            </a:r>
            <a:r>
              <a:t> The process of assessing the feasibility of a new service or product via direct consumer study.</a:t>
            </a:r>
          </a:p>
          <a:p>
            <a:pPr algn="just">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CRM</a:t>
            </a:r>
            <a:r>
              <a:t>: A a set of strategies that enable businesses to manage their relationships with existing and potential customers.</a:t>
            </a:r>
          </a:p>
        </p:txBody>
      </p:sp>
      <p:sp>
        <p:nvSpPr>
          <p:cNvPr id="584" name="TextBox 12"/>
          <p:cNvSpPr txBox="1"/>
          <p:nvPr/>
        </p:nvSpPr>
        <p:spPr>
          <a:xfrm>
            <a:off x="991907" y="910787"/>
            <a:ext cx="7173839"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0A3751"/>
                </a:solidFill>
                <a:latin typeface="Baskerville"/>
                <a:ea typeface="Baskerville"/>
                <a:cs typeface="Baskerville"/>
                <a:sym typeface="Baskerville"/>
              </a:defRPr>
            </a:lvl1pPr>
          </a:lstStyle>
          <a:p>
            <a:r>
              <a:t>Aspects</a:t>
            </a:r>
          </a:p>
        </p:txBody>
      </p:sp>
      <p:sp>
        <p:nvSpPr>
          <p:cNvPr id="585" name="TextBox 14"/>
          <p:cNvSpPr txBox="1"/>
          <p:nvPr/>
        </p:nvSpPr>
        <p:spPr>
          <a:xfrm>
            <a:off x="6423309" y="1797531"/>
            <a:ext cx="4453927" cy="405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Media Relations</a:t>
            </a:r>
            <a:r>
              <a:t>: Collaborating with the media to inform the public about a company's mission, policies, and practices in a constructive, consistent, and trustworthy manner</a:t>
            </a:r>
          </a:p>
          <a:p>
            <a:pPr algn="just">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Event Planning</a:t>
            </a:r>
            <a:r>
              <a:t>: Planning and coordinating an event to promote a product or service of a brand</a:t>
            </a:r>
          </a:p>
          <a:p>
            <a:pPr algn="just">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Direct Marketing</a:t>
            </a:r>
            <a:r>
              <a:t>: A targeted promotion approach in which information about a company, product, or service is presented to the customer without an advertising intermediary</a:t>
            </a:r>
          </a:p>
          <a:p>
            <a:pPr algn="just">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SEO</a:t>
            </a:r>
            <a:r>
              <a:t>: The technique of increasing the quality and quantity of website traffic from search engines. SEO focuses on unpaid traffic rather than direct or sponsored visitors</a:t>
            </a:r>
          </a:p>
        </p:txBody>
      </p:sp>
      <p:sp>
        <p:nvSpPr>
          <p:cNvPr id="586" name="Oval 16"/>
          <p:cNvSpPr/>
          <p:nvPr/>
        </p:nvSpPr>
        <p:spPr>
          <a:xfrm>
            <a:off x="10675872" y="5338575"/>
            <a:ext cx="1212671" cy="1212671"/>
          </a:xfrm>
          <a:prstGeom prst="ellipse">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Group 5"/>
          <p:cNvSpPr/>
          <p:nvPr/>
        </p:nvSpPr>
        <p:spPr>
          <a:xfrm>
            <a:off x="428091" y="379643"/>
            <a:ext cx="12040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589" name="TextBox 11"/>
          <p:cNvSpPr txBox="1"/>
          <p:nvPr/>
        </p:nvSpPr>
        <p:spPr>
          <a:xfrm>
            <a:off x="1112874" y="1660215"/>
            <a:ext cx="4453927" cy="421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Internet Marketing</a:t>
            </a:r>
            <a:r>
              <a:t>: Methods for marketing products and services via the internet and other digital channels</a:t>
            </a:r>
          </a:p>
          <a:p>
            <a:pPr algn="just">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Marketing Communications</a:t>
            </a:r>
            <a:r>
              <a:t>: The messaging and medium that marketers employ to communicate with their target audiences</a:t>
            </a:r>
          </a:p>
          <a:p>
            <a:pPr algn="just">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Product Development</a:t>
            </a:r>
            <a:r>
              <a:t>: All steps involved in developing a product from concept to market release and beyond</a:t>
            </a:r>
          </a:p>
          <a:p>
            <a:pPr algn="just">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Product Management</a:t>
            </a:r>
            <a:r>
              <a:t>: An organisational role  responsible for new product creation, business rationale, planning, verification, forecasting, pricing, product launch, and marketing of a product throughout the product lifecycle</a:t>
            </a:r>
          </a:p>
          <a:p>
            <a:pPr algn="just">
              <a:defRPr sz="1100">
                <a:latin typeface="American Typewriter"/>
                <a:ea typeface="American Typewriter"/>
                <a:cs typeface="American Typewriter"/>
                <a:sym typeface="American Typewriter"/>
              </a:defRPr>
            </a:pPr>
            <a:endParaRPr/>
          </a:p>
        </p:txBody>
      </p:sp>
      <p:sp>
        <p:nvSpPr>
          <p:cNvPr id="590" name="TextBox 12"/>
          <p:cNvSpPr txBox="1"/>
          <p:nvPr/>
        </p:nvSpPr>
        <p:spPr>
          <a:xfrm>
            <a:off x="991907" y="757754"/>
            <a:ext cx="7173839"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0A3751"/>
                </a:solidFill>
                <a:latin typeface="Baskerville"/>
                <a:ea typeface="Baskerville"/>
                <a:cs typeface="Baskerville"/>
                <a:sym typeface="Baskerville"/>
              </a:defRPr>
            </a:lvl1pPr>
          </a:lstStyle>
          <a:p>
            <a:r>
              <a:t>Aspects</a:t>
            </a:r>
          </a:p>
        </p:txBody>
      </p:sp>
      <p:sp>
        <p:nvSpPr>
          <p:cNvPr id="591" name="TextBox 14"/>
          <p:cNvSpPr txBox="1"/>
          <p:nvPr/>
        </p:nvSpPr>
        <p:spPr>
          <a:xfrm>
            <a:off x="6459599" y="1623925"/>
            <a:ext cx="4453927" cy="4714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Supply Chain Management</a:t>
            </a:r>
            <a:r>
              <a:t>: Managing the flow of products and services between enterprises and locations, including raw material transportation and storage, work-in-process inventories, and final products, as well as end-to-end order fulfilment</a:t>
            </a:r>
          </a:p>
          <a:p>
            <a:pPr algn="just">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Graphic Design</a:t>
            </a:r>
            <a:r>
              <a:t>: Creation of visual content to communicate the company’s messages to it existing and potential customers</a:t>
            </a:r>
          </a:p>
          <a:p>
            <a:pPr algn="just">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Merchandising</a:t>
            </a:r>
            <a:r>
              <a:t>: Any technique that aids in the selling of products to a retail customer</a:t>
            </a:r>
          </a:p>
          <a:p>
            <a:pPr algn="just">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Branding</a:t>
            </a:r>
            <a:r>
              <a:t>: The process of imbuing meaning into a particular organisation, company, product, or service by developing and moulding a brand in the eyes of customers</a:t>
            </a:r>
          </a:p>
        </p:txBody>
      </p:sp>
      <p:sp>
        <p:nvSpPr>
          <p:cNvPr id="592" name="Oval 16"/>
          <p:cNvSpPr/>
          <p:nvPr/>
        </p:nvSpPr>
        <p:spPr>
          <a:xfrm>
            <a:off x="10675872" y="5338575"/>
            <a:ext cx="1212671" cy="1212671"/>
          </a:xfrm>
          <a:prstGeom prst="ellipse">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Group 5"/>
          <p:cNvSpPr/>
          <p:nvPr/>
        </p:nvSpPr>
        <p:spPr>
          <a:xfrm>
            <a:off x="428091" y="379643"/>
            <a:ext cx="12040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595" name="TextBox 12"/>
          <p:cNvSpPr txBox="1"/>
          <p:nvPr/>
        </p:nvSpPr>
        <p:spPr>
          <a:xfrm>
            <a:off x="955617" y="769851"/>
            <a:ext cx="7173839"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0A3751"/>
                </a:solidFill>
                <a:latin typeface="Baskerville"/>
                <a:ea typeface="Baskerville"/>
                <a:cs typeface="Baskerville"/>
                <a:sym typeface="Baskerville"/>
              </a:defRPr>
            </a:lvl1pPr>
          </a:lstStyle>
          <a:p>
            <a:r>
              <a:t>Aspects</a:t>
            </a:r>
          </a:p>
        </p:txBody>
      </p:sp>
      <p:sp>
        <p:nvSpPr>
          <p:cNvPr id="596" name="TextBox 14"/>
          <p:cNvSpPr txBox="1"/>
          <p:nvPr/>
        </p:nvSpPr>
        <p:spPr>
          <a:xfrm>
            <a:off x="991907" y="1672311"/>
            <a:ext cx="4453927" cy="421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Loyalty Marketing</a:t>
            </a:r>
            <a:r>
              <a:t>: A strategic marketing technique in which a firm focuses on expanding and keeping existing consumers through incentives</a:t>
            </a:r>
          </a:p>
          <a:p>
            <a:pPr algn="just">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Sales Management and Support</a:t>
            </a:r>
            <a:r>
              <a:t>: Process of hiring, training, and motivating sales personnel, as well as managing activities throughout the sales department and creating a coherent sales strategy that produces corporate revenue</a:t>
            </a:r>
          </a:p>
          <a:p>
            <a:pPr algn="just">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Strategic Planning</a:t>
            </a:r>
            <a:r>
              <a:t>: The process through which an organisation defines its strategy or direction and decides how to allocate its resources to accomplish that strategy. It may also include control systems for directing strategy execution.</a:t>
            </a:r>
          </a:p>
        </p:txBody>
      </p:sp>
      <p:sp>
        <p:nvSpPr>
          <p:cNvPr id="597" name="Oval 16"/>
          <p:cNvSpPr/>
          <p:nvPr/>
        </p:nvSpPr>
        <p:spPr>
          <a:xfrm>
            <a:off x="10675872" y="5338575"/>
            <a:ext cx="1212671" cy="1212671"/>
          </a:xfrm>
          <a:prstGeom prst="ellipse">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598" name="Promotion: Any sort of marketing communication intended to inform target audiences about the relative advantages of a product, service, brand, or problem, which is usually persuasive in nature…"/>
          <p:cNvSpPr txBox="1"/>
          <p:nvPr/>
        </p:nvSpPr>
        <p:spPr>
          <a:xfrm>
            <a:off x="6594034" y="1658405"/>
            <a:ext cx="4453927" cy="6365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Promotion</a:t>
            </a:r>
            <a:r>
              <a:t>: Any sort of marketing communication intended to inform target audiences about the relative advantages of a product, service, brand, or problem, which is usually persuasive in nature</a:t>
            </a:r>
          </a:p>
          <a:p>
            <a:pPr algn="just">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Public</a:t>
            </a:r>
            <a:r>
              <a:t> </a:t>
            </a:r>
            <a:r>
              <a:rPr>
                <a:latin typeface="American Typewriter Semibold"/>
                <a:ea typeface="American Typewriter Semibold"/>
                <a:cs typeface="American Typewriter Semibold"/>
                <a:sym typeface="American Typewriter Semibold"/>
              </a:rPr>
              <a:t>Relations</a:t>
            </a:r>
            <a:r>
              <a:t>: The activity of managing and releasing information from an individual or organisation to the public to influence public opinion of that individual or organisation</a:t>
            </a:r>
          </a:p>
          <a:p>
            <a:pPr algn="just">
              <a:defRPr sz="1100">
                <a:latin typeface="American Typewriter"/>
                <a:ea typeface="American Typewriter"/>
                <a:cs typeface="American Typewriter"/>
                <a:sym typeface="American Typewriter"/>
              </a:defRPr>
            </a:pPr>
            <a:endParaRPr/>
          </a:p>
          <a:p>
            <a:pPr>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SEM</a:t>
            </a:r>
            <a:r>
              <a:t>: A method or strategy used to increase the visibility of a website in search engine results</a:t>
            </a:r>
          </a:p>
          <a:p>
            <a:pPr>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Pricing</a:t>
            </a:r>
            <a:r>
              <a:t>: The decision-making process involved in determining the worth of a product or service</a:t>
            </a:r>
          </a:p>
          <a:p>
            <a:pPr algn="just">
              <a:lnSpc>
                <a:spcPct val="200000"/>
              </a:lnSpc>
              <a:defRPr sz="1100">
                <a:latin typeface="American Typewriter"/>
                <a:ea typeface="American Typewriter"/>
                <a:cs typeface="American Typewriter"/>
                <a:sym typeface="American Typewriter"/>
              </a:defRPr>
            </a:pPr>
            <a:endParaRPr/>
          </a:p>
          <a:p>
            <a:pPr>
              <a:lnSpc>
                <a:spcPct val="200000"/>
              </a:lnSpc>
              <a:defRPr sz="1100">
                <a:latin typeface="American Typewriter"/>
                <a:ea typeface="American Typewriter"/>
                <a:cs typeface="American Typewriter"/>
                <a:sym typeface="American Typewriter"/>
              </a:defRPr>
            </a:pPr>
            <a:endParaRPr/>
          </a:p>
          <a:p>
            <a:pPr>
              <a:lnSpc>
                <a:spcPct val="200000"/>
              </a:lnSpc>
              <a:defRPr sz="1100">
                <a:latin typeface="American Typewriter"/>
                <a:ea typeface="American Typewriter"/>
                <a:cs typeface="American Typewriter"/>
                <a:sym typeface="American Typewriter"/>
              </a:defRPr>
            </a:pPr>
            <a:endParaRPr/>
          </a:p>
          <a:p>
            <a:pPr>
              <a:lnSpc>
                <a:spcPct val="200000"/>
              </a:lnSpc>
              <a:defRPr sz="1100">
                <a:latin typeface="+mj-lt"/>
                <a:ea typeface="+mj-ea"/>
                <a:cs typeface="+mj-cs"/>
                <a:sym typeface="Helvetica"/>
              </a:defRPr>
            </a:pPr>
            <a:endParaRPr/>
          </a:p>
          <a:p>
            <a:pPr algn="just">
              <a:lnSpc>
                <a:spcPct val="200000"/>
              </a:lnSpc>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Group 5"/>
          <p:cNvSpPr/>
          <p:nvPr/>
        </p:nvSpPr>
        <p:spPr>
          <a:xfrm>
            <a:off x="428091" y="379643"/>
            <a:ext cx="12040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601" name="TextBox 12"/>
          <p:cNvSpPr txBox="1"/>
          <p:nvPr/>
        </p:nvSpPr>
        <p:spPr>
          <a:xfrm>
            <a:off x="991907" y="896866"/>
            <a:ext cx="7173839"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0A3751"/>
                </a:solidFill>
                <a:latin typeface="Baskerville"/>
                <a:ea typeface="Baskerville"/>
                <a:cs typeface="Baskerville"/>
                <a:sym typeface="Baskerville"/>
              </a:defRPr>
            </a:lvl1pPr>
          </a:lstStyle>
          <a:p>
            <a:r>
              <a:t>Types</a:t>
            </a:r>
          </a:p>
        </p:txBody>
      </p:sp>
      <p:sp>
        <p:nvSpPr>
          <p:cNvPr id="602" name="TextBox 14"/>
          <p:cNvSpPr txBox="1"/>
          <p:nvPr/>
        </p:nvSpPr>
        <p:spPr>
          <a:xfrm>
            <a:off x="1088681" y="1756988"/>
            <a:ext cx="4453926" cy="418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Influencer Marketing</a:t>
            </a:r>
            <a:r>
              <a:t>: A  kind of social media marketing that relies on product endorsements and mentions from influencers/individuals who have a large social following and are regarded as experts in their field</a:t>
            </a:r>
          </a:p>
          <a:p>
            <a:pPr algn="just">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Relationship Marketing:</a:t>
            </a:r>
            <a:r>
              <a:t> A marketing strategy derived from direct response marketing campaigns that prioritise client retention and happiness above sales transactions</a:t>
            </a:r>
          </a:p>
          <a:p>
            <a:pPr algn="just">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Viral Marketing</a:t>
            </a:r>
            <a:r>
              <a:t>: A marketing approach that promotes a product primarily through existing social networks on various social media platforms. It refers to how customers share information about a product with others and how frequently</a:t>
            </a:r>
          </a:p>
        </p:txBody>
      </p:sp>
      <p:sp>
        <p:nvSpPr>
          <p:cNvPr id="603" name="Oval 16"/>
          <p:cNvSpPr/>
          <p:nvPr/>
        </p:nvSpPr>
        <p:spPr>
          <a:xfrm>
            <a:off x="10857322" y="5507928"/>
            <a:ext cx="1212671" cy="1212671"/>
          </a:xfrm>
          <a:prstGeom prst="ellipse">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604" name="Green Marketing: A wide variety of actions, including product modification, modifications to the manufacturing process, sustainable packaging, and advertising adjustments to market products assumed to be safe for the environment…"/>
          <p:cNvSpPr txBox="1"/>
          <p:nvPr/>
        </p:nvSpPr>
        <p:spPr>
          <a:xfrm>
            <a:off x="6421017" y="1720698"/>
            <a:ext cx="4453927" cy="454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Green Marketing</a:t>
            </a:r>
            <a:r>
              <a:t>: A wide variety of actions, including product modification, modifications to the manufacturing process, sustainable packaging, and advertising adjustments to market products assumed to be safe for the environment</a:t>
            </a:r>
          </a:p>
          <a:p>
            <a:pPr algn="just">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Keyword Marketing</a:t>
            </a:r>
            <a:r>
              <a:t>: A well-known method for boosting SEO efforts It serves as a link between the information on a website and what visitors are looking for on a search engine</a:t>
            </a:r>
          </a:p>
          <a:p>
            <a:pPr algn="just">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Guerrilla Marketing</a:t>
            </a:r>
            <a:r>
              <a:t>: The employment of new or unusual tactics to increase sales or generate interest in a brand or business. These approaches are frequently low- or no-cost and they entail the broad usage of more personal encounters or viral social media messaging</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Group 5"/>
          <p:cNvSpPr/>
          <p:nvPr/>
        </p:nvSpPr>
        <p:spPr>
          <a:xfrm>
            <a:off x="428091" y="379643"/>
            <a:ext cx="12040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607" name="TextBox 12"/>
          <p:cNvSpPr txBox="1"/>
          <p:nvPr/>
        </p:nvSpPr>
        <p:spPr>
          <a:xfrm>
            <a:off x="1028197" y="999687"/>
            <a:ext cx="7173839"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0A3751"/>
                </a:solidFill>
                <a:latin typeface="Baskerville"/>
                <a:ea typeface="Baskerville"/>
                <a:cs typeface="Baskerville"/>
                <a:sym typeface="Baskerville"/>
              </a:defRPr>
            </a:lvl1pPr>
          </a:lstStyle>
          <a:p>
            <a:r>
              <a:t>Types</a:t>
            </a:r>
          </a:p>
        </p:txBody>
      </p:sp>
      <p:sp>
        <p:nvSpPr>
          <p:cNvPr id="608" name="TextBox 14"/>
          <p:cNvSpPr txBox="1"/>
          <p:nvPr/>
        </p:nvSpPr>
        <p:spPr>
          <a:xfrm>
            <a:off x="1076584" y="1962631"/>
            <a:ext cx="4453927" cy="3609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Outbound Marketing</a:t>
            </a:r>
            <a:r>
              <a:t>: A product's promotion by ongoing advertising, promotions, public relations, and sales.  It is seen as a bothersome variation on the standard method of marketing in which businesses focus on acquiring clients through advertising</a:t>
            </a:r>
          </a:p>
          <a:p>
            <a:pPr algn="just">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Inbound Marketing</a:t>
            </a:r>
            <a:r>
              <a:t>: A strategy that employs a variety of pull marketing, including content marketing, blogs, events, SEO, social media, and others, to raise brand recognition and attract new customers. Because inbound marketing is solely based on organic leads, it depends on brains rather than money</a:t>
            </a:r>
          </a:p>
          <a:p>
            <a:pPr algn="just">
              <a:lnSpc>
                <a:spcPct val="200000"/>
              </a:lnSpc>
              <a:defRPr sz="900">
                <a:latin typeface="American Typewriter"/>
                <a:ea typeface="American Typewriter"/>
                <a:cs typeface="American Typewriter"/>
                <a:sym typeface="American Typewriter"/>
              </a:defRPr>
            </a:pPr>
            <a:endParaRPr/>
          </a:p>
        </p:txBody>
      </p:sp>
      <p:sp>
        <p:nvSpPr>
          <p:cNvPr id="609" name="Oval 16"/>
          <p:cNvSpPr/>
          <p:nvPr/>
        </p:nvSpPr>
        <p:spPr>
          <a:xfrm>
            <a:off x="10675872" y="5338575"/>
            <a:ext cx="1212671" cy="1212671"/>
          </a:xfrm>
          <a:prstGeom prst="ellipse">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610" name="Affiliate Marketing: A sort of performance-based marketing in which a company compensates one or more affiliates for each visitor or client brought in by the affiliate's marketing efforts…"/>
          <p:cNvSpPr txBox="1"/>
          <p:nvPr/>
        </p:nvSpPr>
        <p:spPr>
          <a:xfrm>
            <a:off x="6408921" y="1962631"/>
            <a:ext cx="4453926" cy="306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Affiliate Marketing</a:t>
            </a:r>
            <a:r>
              <a:t>: A sort of performance-based marketing in which a company compensates one or more affiliates for each visitor or client brought in by the affiliate's marketing efforts</a:t>
            </a:r>
          </a:p>
          <a:p>
            <a:pPr algn="just">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Sponsorship Marketing</a:t>
            </a:r>
            <a:r>
              <a:t>: Sponsorship is when your company contributes to an event or institution for mutual benefit. Sponsorship marketing uses that sponsorship in a structured effort to advertise your business, particularly in your local region</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Group 5"/>
          <p:cNvSpPr/>
          <p:nvPr/>
        </p:nvSpPr>
        <p:spPr>
          <a:xfrm>
            <a:off x="449063" y="379643"/>
            <a:ext cx="118309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613" name="Marketing/Digital…"/>
          <p:cNvSpPr txBox="1"/>
          <p:nvPr/>
        </p:nvSpPr>
        <p:spPr>
          <a:xfrm>
            <a:off x="3019444" y="2398678"/>
            <a:ext cx="6153112" cy="148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4800" b="1">
                <a:solidFill>
                  <a:srgbClr val="FFFFFF"/>
                </a:solidFill>
                <a:latin typeface="Baskerville"/>
                <a:ea typeface="Baskerville"/>
                <a:cs typeface="Baskerville"/>
                <a:sym typeface="Baskerville"/>
              </a:defRPr>
            </a:pPr>
            <a:r>
              <a:t>Marketing/Digital</a:t>
            </a:r>
          </a:p>
          <a:p>
            <a:pPr>
              <a:defRPr sz="4800" b="1">
                <a:solidFill>
                  <a:srgbClr val="FFFFFF"/>
                </a:solidFill>
                <a:latin typeface="Baskerville"/>
                <a:ea typeface="Baskerville"/>
                <a:cs typeface="Baskerville"/>
                <a:sym typeface="Baskerville"/>
              </a:defRPr>
            </a:pPr>
            <a:r>
              <a:t>Marketing Strategies</a:t>
            </a:r>
          </a:p>
        </p:txBody>
      </p:sp>
      <p:pic>
        <p:nvPicPr>
          <p:cNvPr id="614" name="Screenshot 2021-10-11 at 1.05.19 AM.png" descr="Screenshot 2021-10-11 at 1.05.19 AM.png"/>
          <p:cNvPicPr>
            <a:picLocks noChangeAspect="1"/>
          </p:cNvPicPr>
          <p:nvPr/>
        </p:nvPicPr>
        <p:blipFill>
          <a:blip r:embed="rId2"/>
          <a:stretch>
            <a:fillRect/>
          </a:stretch>
        </p:blipFill>
        <p:spPr>
          <a:xfrm>
            <a:off x="-9463" y="1378618"/>
            <a:ext cx="12218599" cy="4100764"/>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Rectangle 17"/>
          <p:cNvSpPr/>
          <p:nvPr/>
        </p:nvSpPr>
        <p:spPr>
          <a:xfrm>
            <a:off x="10339638" y="-1"/>
            <a:ext cx="2408809" cy="6858002"/>
          </a:xfrm>
          <a:prstGeom prst="rect">
            <a:avLst/>
          </a:prstGeom>
          <a:solidFill>
            <a:srgbClr val="0A3751"/>
          </a:solidFill>
          <a:ln w="12700">
            <a:miter lim="400000"/>
          </a:ln>
        </p:spPr>
        <p:txBody>
          <a:bodyPr lIns="45719" rIns="45719" anchor="ctr"/>
          <a:lstStyle/>
          <a:p>
            <a:pPr algn="ctr">
              <a:defRPr>
                <a:solidFill>
                  <a:srgbClr val="FFFFFF"/>
                </a:solidFill>
              </a:defRPr>
            </a:pPr>
            <a:endParaRPr/>
          </a:p>
        </p:txBody>
      </p:sp>
      <p:sp>
        <p:nvSpPr>
          <p:cNvPr id="225" name="Group 5"/>
          <p:cNvSpPr txBox="1"/>
          <p:nvPr/>
        </p:nvSpPr>
        <p:spPr>
          <a:xfrm>
            <a:off x="418932" y="394420"/>
            <a:ext cx="1080060" cy="239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1200" b="1">
                <a:solidFill>
                  <a:srgbClr val="A6A6A6"/>
                </a:solidFill>
                <a:latin typeface="+mj-lt"/>
                <a:ea typeface="+mj-ea"/>
                <a:cs typeface="+mj-cs"/>
                <a:sym typeface="Helvetica"/>
              </a:defRPr>
            </a:lvl1pPr>
          </a:lstStyle>
          <a:p>
            <a:r>
              <a:t>Disha Rattan</a:t>
            </a:r>
          </a:p>
        </p:txBody>
      </p:sp>
      <p:sp>
        <p:nvSpPr>
          <p:cNvPr id="226" name="TextBox 19"/>
          <p:cNvSpPr txBox="1"/>
          <p:nvPr/>
        </p:nvSpPr>
        <p:spPr>
          <a:xfrm>
            <a:off x="816876" y="1981666"/>
            <a:ext cx="4122027" cy="43764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170000"/>
              </a:lnSpc>
              <a:defRPr sz="900">
                <a:latin typeface="American Typewriter"/>
                <a:ea typeface="American Typewriter"/>
                <a:cs typeface="American Typewriter"/>
                <a:sym typeface="American Typewriter"/>
              </a:defRPr>
            </a:pPr>
            <a:r>
              <a:t>It's not only my experience leading successful marketing and digital marketing campaigns, or my people skills, that have enabled me to build strong connections with developers, vendors, senior management, companies. But I'm also enthusiastic about this sector and determined to produce high-quality work. My work brings me joy and pride. My experience as a marketer has provided me with a solid understanding of how businesses manage their marketing activities and the challenges they confront.  My strong analytical skills, thirst for knowledge, and desire to put information into action have helped me succeed in all the marketing projects and roles that I have taken up.</a:t>
            </a:r>
          </a:p>
          <a:p>
            <a:pPr algn="just">
              <a:lnSpc>
                <a:spcPct val="170000"/>
              </a:lnSpc>
              <a:defRPr sz="900">
                <a:latin typeface="American Typewriter"/>
                <a:ea typeface="American Typewriter"/>
                <a:cs typeface="American Typewriter"/>
                <a:sym typeface="American Typewriter"/>
              </a:defRPr>
            </a:pPr>
            <a:endParaRPr/>
          </a:p>
          <a:p>
            <a:pPr algn="just">
              <a:lnSpc>
                <a:spcPct val="170000"/>
              </a:lnSpc>
              <a:defRPr sz="900">
                <a:latin typeface="American Typewriter"/>
                <a:ea typeface="American Typewriter"/>
                <a:cs typeface="American Typewriter"/>
                <a:sym typeface="American Typewriter"/>
              </a:defRPr>
            </a:pPr>
            <a:r>
              <a:t>I have two and a half years of marketing experience in which I handled event marketing, public relations, content marketing, SEO, PPC, digital marketing, offline marketing, and print media.  I helped my clients build solid B2B connections and handled their marketing budgeting, strategy formulation, and forecasting for future campaigns ideas. </a:t>
            </a:r>
          </a:p>
          <a:p>
            <a:pPr algn="just">
              <a:lnSpc>
                <a:spcPct val="170000"/>
              </a:lnSpc>
              <a:defRPr sz="900">
                <a:latin typeface="American Typewriter"/>
                <a:ea typeface="American Typewriter"/>
                <a:cs typeface="American Typewriter"/>
                <a:sym typeface="American Typewriter"/>
              </a:defRPr>
            </a:pPr>
            <a:endParaRPr/>
          </a:p>
          <a:p>
            <a:pPr>
              <a:lnSpc>
                <a:spcPct val="170000"/>
              </a:lnSpc>
              <a:defRPr sz="900">
                <a:latin typeface="+mj-lt"/>
                <a:ea typeface="+mj-ea"/>
                <a:cs typeface="+mj-cs"/>
                <a:sym typeface="Helvetica"/>
              </a:defRPr>
            </a:pPr>
            <a:r>
              <a:t>I have managed and trained interns and new workers. I have directed several successful marketing and digital marketing projects, some of which are included here:</a:t>
            </a:r>
          </a:p>
        </p:txBody>
      </p:sp>
      <p:sp>
        <p:nvSpPr>
          <p:cNvPr id="227" name="TextBox 20"/>
          <p:cNvSpPr txBox="1"/>
          <p:nvPr/>
        </p:nvSpPr>
        <p:spPr>
          <a:xfrm>
            <a:off x="832884" y="873922"/>
            <a:ext cx="4832709"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500" b="1">
                <a:solidFill>
                  <a:srgbClr val="0A3751"/>
                </a:solidFill>
                <a:latin typeface="Baskerville"/>
                <a:ea typeface="Baskerville"/>
                <a:cs typeface="Baskerville"/>
                <a:sym typeface="Baskerville"/>
              </a:defRPr>
            </a:lvl1pPr>
          </a:lstStyle>
          <a:p>
            <a:r>
              <a:t>Why Hire Me?</a:t>
            </a:r>
          </a:p>
        </p:txBody>
      </p:sp>
      <p:sp>
        <p:nvSpPr>
          <p:cNvPr id="228" name="TextBox 21"/>
          <p:cNvSpPr txBox="1"/>
          <p:nvPr/>
        </p:nvSpPr>
        <p:spPr>
          <a:xfrm>
            <a:off x="5408904" y="1957473"/>
            <a:ext cx="4122027" cy="4450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90236" indent="-90236">
              <a:lnSpc>
                <a:spcPct val="170000"/>
              </a:lnSpc>
              <a:buSzPct val="100000"/>
              <a:buChar char="•"/>
              <a:defRPr sz="900">
                <a:latin typeface="+mj-lt"/>
                <a:ea typeface="+mj-ea"/>
                <a:cs typeface="+mj-cs"/>
                <a:sym typeface="Helvetica"/>
              </a:defRPr>
            </a:pPr>
            <a:r>
              <a:t>PR Campaign that led to an increase in the firm's outreach by 700% and helped them build strong B2B connections.</a:t>
            </a:r>
          </a:p>
          <a:p>
            <a:pPr>
              <a:defRPr sz="900">
                <a:latin typeface="+mj-lt"/>
                <a:ea typeface="+mj-ea"/>
                <a:cs typeface="+mj-cs"/>
                <a:sym typeface="Helvetica"/>
              </a:defRPr>
            </a:pPr>
            <a:endParaRPr/>
          </a:p>
          <a:p>
            <a:pPr marL="90236" indent="-90236">
              <a:lnSpc>
                <a:spcPct val="170000"/>
              </a:lnSpc>
              <a:buSzPct val="100000"/>
              <a:buChar char="•"/>
              <a:defRPr sz="900">
                <a:latin typeface="+mj-lt"/>
                <a:ea typeface="+mj-ea"/>
                <a:cs typeface="+mj-cs"/>
                <a:sym typeface="Helvetica"/>
              </a:defRPr>
            </a:pPr>
            <a:r>
              <a:t>Community engagement campaign that led to a rise in engagement by 1000% and increased consumer retention by 450%.</a:t>
            </a:r>
          </a:p>
          <a:p>
            <a:pPr>
              <a:defRPr sz="900">
                <a:latin typeface="+mj-lt"/>
                <a:ea typeface="+mj-ea"/>
                <a:cs typeface="+mj-cs"/>
                <a:sym typeface="Helvetica"/>
              </a:defRPr>
            </a:pPr>
            <a:endParaRPr/>
          </a:p>
          <a:p>
            <a:pPr marL="90236" indent="-90236">
              <a:lnSpc>
                <a:spcPct val="170000"/>
              </a:lnSpc>
              <a:buSzPct val="100000"/>
              <a:buChar char="•"/>
              <a:defRPr sz="900">
                <a:latin typeface="+mj-lt"/>
                <a:ea typeface="+mj-ea"/>
                <a:cs typeface="+mj-cs"/>
                <a:sym typeface="Helvetica"/>
              </a:defRPr>
            </a:pPr>
            <a:r>
              <a:t>Brand awareness campaign that helped my client make their brand visible online and increased their social media following by 800%.</a:t>
            </a:r>
          </a:p>
          <a:p>
            <a:pPr>
              <a:defRPr sz="900">
                <a:latin typeface="+mj-lt"/>
                <a:ea typeface="+mj-ea"/>
                <a:cs typeface="+mj-cs"/>
                <a:sym typeface="Helvetica"/>
              </a:defRPr>
            </a:pPr>
            <a:endParaRPr/>
          </a:p>
          <a:p>
            <a:pPr marL="90236" indent="-90236">
              <a:lnSpc>
                <a:spcPct val="170000"/>
              </a:lnSpc>
              <a:buSzPct val="100000"/>
              <a:buChar char="•"/>
              <a:defRPr sz="900">
                <a:latin typeface="+mj-lt"/>
                <a:ea typeface="+mj-ea"/>
                <a:cs typeface="+mj-cs"/>
                <a:sym typeface="Helvetica"/>
              </a:defRPr>
            </a:pPr>
            <a:r>
              <a:t>I also helped increase my department's efficiency by helping create an in-house tool to automate repetitive tasks that saved around 2 hours' worth of employees' time and effort and helped them maintain a good work-life balance.</a:t>
            </a:r>
          </a:p>
          <a:p>
            <a:pPr>
              <a:lnSpc>
                <a:spcPct val="170000"/>
              </a:lnSpc>
              <a:defRPr sz="900">
                <a:latin typeface="+mj-lt"/>
                <a:ea typeface="+mj-ea"/>
                <a:cs typeface="+mj-cs"/>
                <a:sym typeface="Helvetica"/>
              </a:defRPr>
            </a:pPr>
            <a:endParaRPr/>
          </a:p>
          <a:p>
            <a:pPr>
              <a:lnSpc>
                <a:spcPct val="170000"/>
              </a:lnSpc>
              <a:defRPr sz="900">
                <a:latin typeface="+mj-lt"/>
                <a:ea typeface="+mj-ea"/>
                <a:cs typeface="+mj-cs"/>
                <a:sym typeface="Helvetica"/>
              </a:defRPr>
            </a:pPr>
            <a:r>
              <a:t>My interpersonal skills have been honed throughout my career, allowing me to cultivate good working connections with managers, clients, colleagues, and customers. Hence, I am well equipped to work on high-profile, cross-departmental initiatives and foster strong relationships with clients. In addition, I feel my patience and multitasking abilities are second to none and would go a long way toward making me one of your finest hires.</a:t>
            </a:r>
          </a:p>
        </p:txBody>
      </p:sp>
      <p:sp>
        <p:nvSpPr>
          <p:cNvPr id="229" name="Rectangle 22"/>
          <p:cNvSpPr/>
          <p:nvPr/>
        </p:nvSpPr>
        <p:spPr>
          <a:xfrm>
            <a:off x="8993451" y="0"/>
            <a:ext cx="1358284" cy="1265239"/>
          </a:xfrm>
          <a:prstGeom prst="rect">
            <a:avLst/>
          </a:prstGeom>
          <a:gradFill>
            <a:gsLst>
              <a:gs pos="5000">
                <a:srgbClr val="FF892F"/>
              </a:gs>
              <a:gs pos="99000">
                <a:srgbClr val="F80066"/>
              </a:gs>
            </a:gsLst>
            <a:lin ang="6599999"/>
          </a:gradFill>
          <a:ln w="12700">
            <a:miter lim="400000"/>
          </a:ln>
        </p:spPr>
        <p:txBody>
          <a:bodyPr lIns="45719" rIns="45719" anchor="ctr"/>
          <a:lstStyle/>
          <a:p>
            <a:pPr algn="ctr">
              <a:defRPr>
                <a:solidFill>
                  <a:srgbClr val="FFFFFF"/>
                </a:solidFill>
              </a:defRPr>
            </a:pPr>
            <a:endParaRPr/>
          </a:p>
        </p:txBody>
      </p:sp>
      <p:sp>
        <p:nvSpPr>
          <p:cNvPr id="230" name="Straight Connector 24"/>
          <p:cNvSpPr/>
          <p:nvPr/>
        </p:nvSpPr>
        <p:spPr>
          <a:xfrm>
            <a:off x="815288" y="1716351"/>
            <a:ext cx="1020932" cy="1"/>
          </a:xfrm>
          <a:prstGeom prst="line">
            <a:avLst/>
          </a:prstGeom>
          <a:ln w="6350">
            <a:solidFill>
              <a:srgbClr val="0A3751"/>
            </a:solidFill>
            <a:miter/>
          </a:ln>
        </p:spPr>
        <p:txBody>
          <a:bodyPr lIns="45719" rIns="45719"/>
          <a:lstStyle/>
          <a:p>
            <a:endParaRPr/>
          </a:p>
        </p:txBody>
      </p:sp>
      <p:sp>
        <p:nvSpPr>
          <p:cNvPr id="231" name="Straight Connector 25"/>
          <p:cNvSpPr/>
          <p:nvPr/>
        </p:nvSpPr>
        <p:spPr>
          <a:xfrm>
            <a:off x="5284561" y="1716351"/>
            <a:ext cx="1020932" cy="1"/>
          </a:xfrm>
          <a:prstGeom prst="line">
            <a:avLst/>
          </a:prstGeom>
          <a:ln w="6350">
            <a:solidFill>
              <a:srgbClr val="0A3751"/>
            </a:solidFill>
            <a:miter/>
          </a:ln>
        </p:spPr>
        <p:txBody>
          <a:bodyPr lIns="45719" rIns="45719"/>
          <a:lstStyle/>
          <a:p>
            <a:endParaRPr/>
          </a:p>
        </p:txBody>
      </p:sp>
      <p:sp>
        <p:nvSpPr>
          <p:cNvPr id="232" name="Straight Connector 27"/>
          <p:cNvSpPr/>
          <p:nvPr/>
        </p:nvSpPr>
        <p:spPr>
          <a:xfrm>
            <a:off x="10966837" y="3878762"/>
            <a:ext cx="1" cy="2942949"/>
          </a:xfrm>
          <a:prstGeom prst="line">
            <a:avLst/>
          </a:prstGeom>
          <a:ln w="6350">
            <a:solidFill>
              <a:srgbClr val="FFFFFF"/>
            </a:solidFill>
            <a:miter/>
          </a:ln>
        </p:spPr>
        <p:txBody>
          <a:bodyPr lIns="45719" rIns="45719"/>
          <a:lstStyle/>
          <a:p>
            <a:endParaRPr/>
          </a:p>
        </p:txBody>
      </p:sp>
      <p:pic>
        <p:nvPicPr>
          <p:cNvPr id="233" name="apply-button-contractor-employ-me.jpeg" descr="apply-button-contractor-employ-me.jpeg"/>
          <p:cNvPicPr>
            <a:picLocks noChangeAspect="1"/>
          </p:cNvPicPr>
          <p:nvPr/>
        </p:nvPicPr>
        <p:blipFill>
          <a:blip r:embed="rId2"/>
          <a:stretch>
            <a:fillRect/>
          </a:stretch>
        </p:blipFill>
        <p:spPr>
          <a:xfrm>
            <a:off x="10142262" y="1263972"/>
            <a:ext cx="1649151" cy="1649151"/>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6" name="Picture Placeholder 2" descr="Picture Placeholder 2"/>
          <p:cNvPicPr>
            <a:picLocks noGrp="1" noChangeAspect="1"/>
          </p:cNvPicPr>
          <p:nvPr>
            <p:ph type="pic" idx="21"/>
          </p:nvPr>
        </p:nvPicPr>
        <p:blipFill>
          <a:blip r:embed="rId2"/>
          <a:srcRect l="12108" r="12108"/>
          <a:stretch>
            <a:fillRect/>
          </a:stretch>
        </p:blipFill>
        <p:spPr>
          <a:xfrm>
            <a:off x="-1" y="1712911"/>
            <a:ext cx="5584826" cy="51450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0800" y="21600"/>
                </a:lnTo>
                <a:cubicBezTo>
                  <a:pt x="16765" y="21600"/>
                  <a:pt x="21600" y="16765"/>
                  <a:pt x="21600" y="10800"/>
                </a:cubicBezTo>
                <a:cubicBezTo>
                  <a:pt x="21600" y="4835"/>
                  <a:pt x="16765" y="0"/>
                  <a:pt x="10800" y="0"/>
                </a:cubicBezTo>
                <a:lnTo>
                  <a:pt x="0" y="0"/>
                </a:lnTo>
                <a:close/>
              </a:path>
            </a:pathLst>
          </a:custGeom>
        </p:spPr>
      </p:pic>
      <p:sp>
        <p:nvSpPr>
          <p:cNvPr id="617" name="Group 5"/>
          <p:cNvSpPr/>
          <p:nvPr/>
        </p:nvSpPr>
        <p:spPr>
          <a:xfrm>
            <a:off x="386633" y="379643"/>
            <a:ext cx="12455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618" name="TextBox 11"/>
          <p:cNvSpPr txBox="1"/>
          <p:nvPr/>
        </p:nvSpPr>
        <p:spPr>
          <a:xfrm>
            <a:off x="6660689" y="3579826"/>
            <a:ext cx="4453927" cy="2047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200000"/>
              </a:lnSpc>
              <a:defRPr sz="1200">
                <a:latin typeface="American Typewriter"/>
                <a:ea typeface="American Typewriter"/>
                <a:cs typeface="American Typewriter"/>
                <a:sym typeface="American Typewriter"/>
              </a:defRPr>
            </a:lvl1pPr>
          </a:lstStyle>
          <a:p>
            <a:r>
              <a:t>The process of bringing a product to market is known as product marketing. This involves determining the product's positioning and message, releasing it, and ensuring that salespeople and customers understand it. Product marketing seeks to increase product demand and utilization.</a:t>
            </a:r>
          </a:p>
        </p:txBody>
      </p:sp>
      <p:sp>
        <p:nvSpPr>
          <p:cNvPr id="619" name="TextBox 12"/>
          <p:cNvSpPr txBox="1"/>
          <p:nvPr/>
        </p:nvSpPr>
        <p:spPr>
          <a:xfrm>
            <a:off x="6677339" y="1713390"/>
            <a:ext cx="3690448" cy="1132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0A3751"/>
                </a:solidFill>
                <a:latin typeface="Baskerville"/>
                <a:ea typeface="Baskerville"/>
                <a:cs typeface="Baskerville"/>
                <a:sym typeface="Baskerville"/>
              </a:defRPr>
            </a:lvl1pPr>
          </a:lstStyle>
          <a:p>
            <a:r>
              <a:t>What is Product Marketing?</a:t>
            </a:r>
          </a:p>
        </p:txBody>
      </p:sp>
      <p:sp>
        <p:nvSpPr>
          <p:cNvPr id="620" name="Oval 16"/>
          <p:cNvSpPr/>
          <p:nvPr/>
        </p:nvSpPr>
        <p:spPr>
          <a:xfrm>
            <a:off x="4288833" y="1713390"/>
            <a:ext cx="1212671" cy="1212671"/>
          </a:xfrm>
          <a:prstGeom prst="ellipse">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Group 5"/>
          <p:cNvSpPr/>
          <p:nvPr/>
        </p:nvSpPr>
        <p:spPr>
          <a:xfrm>
            <a:off x="428091" y="379643"/>
            <a:ext cx="12040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623" name="TextBox 12"/>
          <p:cNvSpPr txBox="1"/>
          <p:nvPr/>
        </p:nvSpPr>
        <p:spPr>
          <a:xfrm>
            <a:off x="991907" y="896866"/>
            <a:ext cx="7173839"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0A3751"/>
                </a:solidFill>
                <a:latin typeface="Baskerville"/>
                <a:ea typeface="Baskerville"/>
                <a:cs typeface="Baskerville"/>
                <a:sym typeface="Baskerville"/>
              </a:defRPr>
            </a:lvl1pPr>
          </a:lstStyle>
          <a:p>
            <a:r>
              <a:t>Aspects</a:t>
            </a:r>
          </a:p>
        </p:txBody>
      </p:sp>
      <p:sp>
        <p:nvSpPr>
          <p:cNvPr id="624" name="TextBox 14"/>
          <p:cNvSpPr txBox="1"/>
          <p:nvPr/>
        </p:nvSpPr>
        <p:spPr>
          <a:xfrm>
            <a:off x="1088681" y="1756988"/>
            <a:ext cx="4453927" cy="415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Product positioning</a:t>
            </a:r>
            <a:r>
              <a:t>: The goal of messaging and positioning is to learn what makes your market tick and then frame your offer in a way that connects with your consumers.</a:t>
            </a:r>
          </a:p>
          <a:p>
            <a:pPr algn="just">
              <a:defRPr sz="1100">
                <a:latin typeface="American Typewriter"/>
                <a:ea typeface="American Typewriter"/>
                <a:cs typeface="American Typewriter"/>
                <a:sym typeface="American Typewriter"/>
              </a:defRPr>
            </a:pPr>
            <a:endParaRPr/>
          </a:p>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Product Launch:</a:t>
            </a:r>
            <a:r>
              <a:t> Whether it's a little feature update or a full-fledged new product, launches represent the foundation of a product's marketing position. Product marketing stands at the crossroads of several departments, including sales, product, customer success, finance, and engineering, ensuring that everyone is up to date, pulling their weight, and enabled.</a:t>
            </a:r>
          </a:p>
          <a:p>
            <a:pPr algn="just">
              <a:defRPr sz="1100">
                <a:latin typeface="American Typewriter"/>
                <a:ea typeface="American Typewriter"/>
                <a:cs typeface="American Typewriter"/>
                <a:sym typeface="American Typewriter"/>
              </a:defRPr>
            </a:pPr>
            <a:endParaRPr/>
          </a:p>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Sales Collateral</a:t>
            </a:r>
            <a:r>
              <a:t>: Sales collateral comes in a variety of formats, and the extent of what is necessary is determined primarily by the type of launch. For example, a minor feature change that affects only a subset of existing customers may only necessitate </a:t>
            </a:r>
          </a:p>
        </p:txBody>
      </p:sp>
      <p:sp>
        <p:nvSpPr>
          <p:cNvPr id="625" name="Oval 16"/>
          <p:cNvSpPr/>
          <p:nvPr/>
        </p:nvSpPr>
        <p:spPr>
          <a:xfrm>
            <a:off x="10857322" y="5507928"/>
            <a:ext cx="1212671" cy="1212671"/>
          </a:xfrm>
          <a:prstGeom prst="ellipse">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626" name="a little language change on the website and a quick meeting with Sales and Customer Success to convey the information.…"/>
          <p:cNvSpPr txBox="1"/>
          <p:nvPr/>
        </p:nvSpPr>
        <p:spPr>
          <a:xfrm>
            <a:off x="6421017" y="1720698"/>
            <a:ext cx="4453927" cy="3261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180000"/>
              </a:lnSpc>
              <a:defRPr sz="1100">
                <a:latin typeface="American Typewriter"/>
                <a:ea typeface="American Typewriter"/>
                <a:cs typeface="American Typewriter"/>
                <a:sym typeface="American Typewriter"/>
              </a:defRPr>
            </a:pPr>
            <a:r>
              <a:t>a little language change on the website and a quick meeting with Sales and Customer Success to convey the information.</a:t>
            </a:r>
          </a:p>
          <a:p>
            <a:pPr algn="just">
              <a:defRPr sz="1100">
                <a:latin typeface="American Typewriter"/>
                <a:ea typeface="American Typewriter"/>
                <a:cs typeface="American Typewriter"/>
                <a:sym typeface="American Typewriter"/>
              </a:defRPr>
            </a:pPr>
            <a:endParaRPr/>
          </a:p>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Market Research</a:t>
            </a:r>
            <a:r>
              <a:t>: It is important to have an in-depth understanding of the market and the consumers that you are marketing your product to, in order to make sure that there is a considerable demand for your product.</a:t>
            </a:r>
          </a:p>
          <a:p>
            <a:pPr algn="just">
              <a:defRPr sz="1100">
                <a:latin typeface="American Typewriter"/>
                <a:ea typeface="American Typewriter"/>
                <a:cs typeface="American Typewriter"/>
                <a:sym typeface="American Typewriter"/>
              </a:defRPr>
            </a:pPr>
            <a:endParaRPr/>
          </a:p>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Reporting</a:t>
            </a:r>
            <a:r>
              <a:t>: It is important to have measurable KPI’s for your product marketing efforts to know which strategies are benefiting you and which are not.</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Group 5"/>
          <p:cNvSpPr/>
          <p:nvPr/>
        </p:nvSpPr>
        <p:spPr>
          <a:xfrm>
            <a:off x="428091" y="379643"/>
            <a:ext cx="12040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629" name="TextBox 12"/>
          <p:cNvSpPr txBox="1"/>
          <p:nvPr/>
        </p:nvSpPr>
        <p:spPr>
          <a:xfrm>
            <a:off x="991907" y="896866"/>
            <a:ext cx="7173839"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0A3751"/>
                </a:solidFill>
                <a:latin typeface="Baskerville"/>
                <a:ea typeface="Baskerville"/>
                <a:cs typeface="Baskerville"/>
                <a:sym typeface="Baskerville"/>
              </a:defRPr>
            </a:lvl1pPr>
          </a:lstStyle>
          <a:p>
            <a:r>
              <a:t>Aspects</a:t>
            </a:r>
          </a:p>
        </p:txBody>
      </p:sp>
      <p:sp>
        <p:nvSpPr>
          <p:cNvPr id="630" name="TextBox 14"/>
          <p:cNvSpPr txBox="1"/>
          <p:nvPr/>
        </p:nvSpPr>
        <p:spPr>
          <a:xfrm>
            <a:off x="1088681" y="1756988"/>
            <a:ext cx="4453927" cy="35420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Content Marketing</a:t>
            </a:r>
            <a:r>
              <a:t>: Blogs, whitepapers, and case studies, as well as social media posts, product manuals, and sales one-pagers, are all possibilities.</a:t>
            </a:r>
          </a:p>
          <a:p>
            <a:pPr algn="just">
              <a:lnSpc>
                <a:spcPct val="180000"/>
              </a:lnSpc>
              <a:defRPr sz="1100">
                <a:latin typeface="American Typewriter"/>
                <a:ea typeface="American Typewriter"/>
                <a:cs typeface="American Typewriter"/>
                <a:sym typeface="American Typewriter"/>
              </a:defRPr>
            </a:pPr>
            <a:endParaRPr/>
          </a:p>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Website Management:</a:t>
            </a:r>
            <a:r>
              <a:t> Ensuring that new features and items are reflected throughout the site, elements related to messaging and placement are up to date and operational. Everything has been optimized, including user experience and product usage, and in-app messages are planned and functional.</a:t>
            </a:r>
          </a:p>
          <a:p>
            <a:pPr algn="just">
              <a:lnSpc>
                <a:spcPct val="190000"/>
              </a:lnSpc>
              <a:defRPr sz="1100">
                <a:latin typeface="American Typewriter"/>
                <a:ea typeface="American Typewriter"/>
                <a:cs typeface="American Typewriter"/>
                <a:sym typeface="American Typewriter"/>
              </a:defRPr>
            </a:pPr>
            <a:endParaRPr/>
          </a:p>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Product Roadmap</a:t>
            </a:r>
            <a:r>
              <a:t>: The product roadmap is the overall guidance created from consumer and data-driven intel. </a:t>
            </a:r>
          </a:p>
        </p:txBody>
      </p:sp>
      <p:sp>
        <p:nvSpPr>
          <p:cNvPr id="631" name="Oval 16"/>
          <p:cNvSpPr/>
          <p:nvPr/>
        </p:nvSpPr>
        <p:spPr>
          <a:xfrm>
            <a:off x="10857322" y="5507928"/>
            <a:ext cx="1212671" cy="1212671"/>
          </a:xfrm>
          <a:prstGeom prst="ellipse">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632" name="Customer Onboarding: First impressions are essential, and a great onboarding process ensures that everyone gets off to a good start and has everything they want to get the most out of a product."/>
          <p:cNvSpPr txBox="1"/>
          <p:nvPr/>
        </p:nvSpPr>
        <p:spPr>
          <a:xfrm>
            <a:off x="6421017" y="1720698"/>
            <a:ext cx="4453927"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Customer Onboarding</a:t>
            </a:r>
            <a:r>
              <a:t>: First impressions are essential, and a great onboarding process ensures that everyone gets off to a good start and has everything they want to get the most out of a product.</a:t>
            </a:r>
          </a:p>
          <a:p>
            <a:pPr algn="just">
              <a:defRPr sz="1100">
                <a:latin typeface="American Typewriter"/>
                <a:ea typeface="American Typewriter"/>
                <a:cs typeface="American Typewriter"/>
                <a:sym typeface="American Typewriter"/>
              </a:defRPr>
            </a:pPr>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Group 5"/>
          <p:cNvSpPr/>
          <p:nvPr/>
        </p:nvSpPr>
        <p:spPr>
          <a:xfrm>
            <a:off x="449063" y="379643"/>
            <a:ext cx="118309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635" name="Marketing/Digital…"/>
          <p:cNvSpPr txBox="1"/>
          <p:nvPr/>
        </p:nvSpPr>
        <p:spPr>
          <a:xfrm>
            <a:off x="3019444" y="2398678"/>
            <a:ext cx="6153112" cy="148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4800" b="1">
                <a:solidFill>
                  <a:srgbClr val="FFFFFF"/>
                </a:solidFill>
                <a:latin typeface="Baskerville"/>
                <a:ea typeface="Baskerville"/>
                <a:cs typeface="Baskerville"/>
                <a:sym typeface="Baskerville"/>
              </a:defRPr>
            </a:pPr>
            <a:r>
              <a:t>Marketing/Digital</a:t>
            </a:r>
          </a:p>
          <a:p>
            <a:pPr>
              <a:defRPr sz="4800" b="1">
                <a:solidFill>
                  <a:srgbClr val="FFFFFF"/>
                </a:solidFill>
                <a:latin typeface="Baskerville"/>
                <a:ea typeface="Baskerville"/>
                <a:cs typeface="Baskerville"/>
                <a:sym typeface="Baskerville"/>
              </a:defRPr>
            </a:pPr>
            <a:r>
              <a:t>Marketing Strategies</a:t>
            </a:r>
          </a:p>
        </p:txBody>
      </p:sp>
      <p:pic>
        <p:nvPicPr>
          <p:cNvPr id="636" name="Screenshot 2021-10-11 at 1.06.18 AM.png" descr="Screenshot 2021-10-11 at 1.06.18 AM.png"/>
          <p:cNvPicPr>
            <a:picLocks noChangeAspect="1"/>
          </p:cNvPicPr>
          <p:nvPr/>
        </p:nvPicPr>
        <p:blipFill>
          <a:blip r:embed="rId2"/>
          <a:stretch>
            <a:fillRect/>
          </a:stretch>
        </p:blipFill>
        <p:spPr>
          <a:xfrm>
            <a:off x="-26717" y="1357214"/>
            <a:ext cx="12245434" cy="4143572"/>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8" name="Picture Placeholder 2" descr="Picture Placeholder 2"/>
          <p:cNvPicPr>
            <a:picLocks noGrp="1" noChangeAspect="1"/>
          </p:cNvPicPr>
          <p:nvPr>
            <p:ph type="pic" idx="21"/>
          </p:nvPr>
        </p:nvPicPr>
        <p:blipFill>
          <a:blip r:embed="rId2"/>
          <a:srcRect l="5027" t="5553" r="34602" b="11063"/>
          <a:stretch>
            <a:fillRect/>
          </a:stretch>
        </p:blipFill>
        <p:spPr>
          <a:xfrm>
            <a:off x="-1" y="1712911"/>
            <a:ext cx="5584826" cy="51450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0800" y="21600"/>
                </a:lnTo>
                <a:cubicBezTo>
                  <a:pt x="16765" y="21600"/>
                  <a:pt x="21600" y="16765"/>
                  <a:pt x="21600" y="10800"/>
                </a:cubicBezTo>
                <a:cubicBezTo>
                  <a:pt x="21600" y="4835"/>
                  <a:pt x="16765" y="0"/>
                  <a:pt x="10800" y="0"/>
                </a:cubicBezTo>
                <a:lnTo>
                  <a:pt x="0" y="0"/>
                </a:lnTo>
                <a:close/>
              </a:path>
            </a:pathLst>
          </a:custGeom>
        </p:spPr>
      </p:pic>
      <p:sp>
        <p:nvSpPr>
          <p:cNvPr id="639" name="Group 5"/>
          <p:cNvSpPr/>
          <p:nvPr/>
        </p:nvSpPr>
        <p:spPr>
          <a:xfrm>
            <a:off x="304580" y="379643"/>
            <a:ext cx="132757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640" name="TextBox 11"/>
          <p:cNvSpPr txBox="1"/>
          <p:nvPr/>
        </p:nvSpPr>
        <p:spPr>
          <a:xfrm>
            <a:off x="6573087" y="3261835"/>
            <a:ext cx="4453926" cy="2047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lnSpc>
                <a:spcPct val="200000"/>
              </a:lnSpc>
              <a:defRPr sz="1200">
                <a:latin typeface="American Typewriter"/>
                <a:ea typeface="American Typewriter"/>
                <a:cs typeface="American Typewriter"/>
                <a:sym typeface="American Typewriter"/>
              </a:defRPr>
            </a:lvl1pPr>
          </a:lstStyle>
          <a:p>
            <a:r>
              <a:t>It is a long-term, strategic plan for increasing a brand's awareness and reputation over time. The objective of brand marketing is to build a loyal consumer base that grows over time. This is accomplished through expressing the brand's identity and values in relevant and engaging ways continuously.</a:t>
            </a:r>
          </a:p>
        </p:txBody>
      </p:sp>
      <p:sp>
        <p:nvSpPr>
          <p:cNvPr id="641" name="TextBox 12"/>
          <p:cNvSpPr txBox="1"/>
          <p:nvPr/>
        </p:nvSpPr>
        <p:spPr>
          <a:xfrm>
            <a:off x="6577440" y="1753305"/>
            <a:ext cx="4723978" cy="1132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0A3751"/>
                </a:solidFill>
                <a:latin typeface="Baskerville"/>
                <a:ea typeface="Baskerville"/>
                <a:cs typeface="Baskerville"/>
                <a:sym typeface="Baskerville"/>
              </a:defRPr>
            </a:lvl1pPr>
          </a:lstStyle>
          <a:p>
            <a:r>
              <a:t>What is Brand Marketing?</a:t>
            </a:r>
          </a:p>
        </p:txBody>
      </p:sp>
      <p:sp>
        <p:nvSpPr>
          <p:cNvPr id="642" name="Oval 16"/>
          <p:cNvSpPr/>
          <p:nvPr/>
        </p:nvSpPr>
        <p:spPr>
          <a:xfrm>
            <a:off x="4288833" y="1713390"/>
            <a:ext cx="1212671" cy="1212671"/>
          </a:xfrm>
          <a:prstGeom prst="ellipse">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Group 5"/>
          <p:cNvSpPr/>
          <p:nvPr/>
        </p:nvSpPr>
        <p:spPr>
          <a:xfrm>
            <a:off x="428091" y="379643"/>
            <a:ext cx="12040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645" name="TextBox 11"/>
          <p:cNvSpPr txBox="1"/>
          <p:nvPr/>
        </p:nvSpPr>
        <p:spPr>
          <a:xfrm>
            <a:off x="1153717" y="2068730"/>
            <a:ext cx="4453927" cy="35420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Developing Brand Image</a:t>
            </a:r>
            <a:r>
              <a:t>: Making a brand identifiable by using visual components such as emblems, logos, colors, packaging, and so on.</a:t>
            </a:r>
          </a:p>
          <a:p>
            <a:pPr algn="just">
              <a:lnSpc>
                <a:spcPct val="130000"/>
              </a:lnSpc>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Raising Brand Awareness</a:t>
            </a:r>
            <a:r>
              <a:t>: Making people remember and identify your brand and goods</a:t>
            </a:r>
          </a:p>
          <a:p>
            <a:pPr algn="just">
              <a:lnSpc>
                <a:spcPct val="130000"/>
              </a:lnSpc>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Developing Brand Loyalty</a:t>
            </a:r>
            <a:r>
              <a:t>: Creating a loyal client base that will remain with the business in the long run</a:t>
            </a:r>
          </a:p>
          <a:p>
            <a:pPr algn="just">
              <a:lnSpc>
                <a:spcPct val="130000"/>
              </a:lnSpc>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Gathering Brand Ambassadors</a:t>
            </a:r>
            <a:r>
              <a:t>: Increasing the amount of people who recommend your product or service.</a:t>
            </a:r>
          </a:p>
        </p:txBody>
      </p:sp>
      <p:sp>
        <p:nvSpPr>
          <p:cNvPr id="646" name="TextBox 12"/>
          <p:cNvSpPr txBox="1"/>
          <p:nvPr/>
        </p:nvSpPr>
        <p:spPr>
          <a:xfrm>
            <a:off x="991907" y="910787"/>
            <a:ext cx="7173839"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0A3751"/>
                </a:solidFill>
                <a:latin typeface="Baskerville"/>
                <a:ea typeface="Baskerville"/>
                <a:cs typeface="Baskerville"/>
                <a:sym typeface="Baskerville"/>
              </a:defRPr>
            </a:lvl1pPr>
          </a:lstStyle>
          <a:p>
            <a:r>
              <a:t>Aspects</a:t>
            </a:r>
          </a:p>
        </p:txBody>
      </p:sp>
      <p:sp>
        <p:nvSpPr>
          <p:cNvPr id="647" name="Oval 16"/>
          <p:cNvSpPr/>
          <p:nvPr/>
        </p:nvSpPr>
        <p:spPr>
          <a:xfrm>
            <a:off x="10675872" y="5338575"/>
            <a:ext cx="1212671" cy="1212671"/>
          </a:xfrm>
          <a:prstGeom prst="ellipse">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648" name="Creating Brand Engagement: Having consumers connect with your brand by visiting your website, leaving product reviews, or placing purchases"/>
          <p:cNvSpPr txBox="1"/>
          <p:nvPr/>
        </p:nvSpPr>
        <p:spPr>
          <a:xfrm>
            <a:off x="6270042" y="2056030"/>
            <a:ext cx="4453927" cy="1577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Creating Brand Engagement</a:t>
            </a:r>
            <a:r>
              <a:t>: Having consumers connect with your brand by visiting your website, leaving product reviews, or placing purchases</a:t>
            </a:r>
          </a:p>
          <a:p>
            <a:pPr algn="just">
              <a:lnSpc>
                <a:spcPct val="200000"/>
              </a:lnSpc>
              <a:defRPr sz="1100">
                <a:latin typeface="American Typewriter"/>
                <a:ea typeface="American Typewriter"/>
                <a:cs typeface="American Typewriter"/>
                <a:sym typeface="American Typewriter"/>
              </a:defRPr>
            </a:pPr>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Group 5"/>
          <p:cNvSpPr/>
          <p:nvPr/>
        </p:nvSpPr>
        <p:spPr>
          <a:xfrm>
            <a:off x="449063" y="379643"/>
            <a:ext cx="118309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651" name="Marketing/Digital…"/>
          <p:cNvSpPr txBox="1"/>
          <p:nvPr/>
        </p:nvSpPr>
        <p:spPr>
          <a:xfrm>
            <a:off x="3019444" y="2398678"/>
            <a:ext cx="6153112" cy="148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4800" b="1">
                <a:solidFill>
                  <a:srgbClr val="FFFFFF"/>
                </a:solidFill>
                <a:latin typeface="Baskerville"/>
                <a:ea typeface="Baskerville"/>
                <a:cs typeface="Baskerville"/>
                <a:sym typeface="Baskerville"/>
              </a:defRPr>
            </a:pPr>
            <a:r>
              <a:t>Marketing/Digital</a:t>
            </a:r>
          </a:p>
          <a:p>
            <a:pPr>
              <a:defRPr sz="4800" b="1">
                <a:solidFill>
                  <a:srgbClr val="FFFFFF"/>
                </a:solidFill>
                <a:latin typeface="Baskerville"/>
                <a:ea typeface="Baskerville"/>
                <a:cs typeface="Baskerville"/>
                <a:sym typeface="Baskerville"/>
              </a:defRPr>
            </a:pPr>
            <a:r>
              <a:t>Marketing Strategies</a:t>
            </a:r>
          </a:p>
        </p:txBody>
      </p:sp>
      <p:pic>
        <p:nvPicPr>
          <p:cNvPr id="652" name="Screenshot 2021-10-11 at 12.17.17 AM.png" descr="Screenshot 2021-10-11 at 12.17.17 AM.png"/>
          <p:cNvPicPr>
            <a:picLocks noChangeAspect="1"/>
          </p:cNvPicPr>
          <p:nvPr/>
        </p:nvPicPr>
        <p:blipFill>
          <a:blip r:embed="rId2"/>
          <a:stretch>
            <a:fillRect/>
          </a:stretch>
        </p:blipFill>
        <p:spPr>
          <a:xfrm>
            <a:off x="-29710" y="1275721"/>
            <a:ext cx="12251419" cy="4167836"/>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4" name="Picture Placeholder 2" descr="Picture Placeholder 2"/>
          <p:cNvPicPr>
            <a:picLocks noGrp="1" noChangeAspect="1"/>
          </p:cNvPicPr>
          <p:nvPr>
            <p:ph type="pic" idx="21"/>
          </p:nvPr>
        </p:nvPicPr>
        <p:blipFill>
          <a:blip r:embed="rId2"/>
          <a:srcRect l="15061" r="15061"/>
          <a:stretch>
            <a:fillRect/>
          </a:stretch>
        </p:blipFill>
        <p:spPr>
          <a:xfrm>
            <a:off x="-1" y="1789671"/>
            <a:ext cx="5501505" cy="50683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0800" y="21600"/>
                </a:lnTo>
                <a:cubicBezTo>
                  <a:pt x="16765" y="21600"/>
                  <a:pt x="21600" y="16765"/>
                  <a:pt x="21600" y="10800"/>
                </a:cubicBezTo>
                <a:cubicBezTo>
                  <a:pt x="21600" y="4835"/>
                  <a:pt x="16765" y="0"/>
                  <a:pt x="10800" y="0"/>
                </a:cubicBezTo>
                <a:lnTo>
                  <a:pt x="0" y="0"/>
                </a:lnTo>
                <a:close/>
              </a:path>
            </a:pathLst>
          </a:custGeom>
        </p:spPr>
      </p:pic>
      <p:sp>
        <p:nvSpPr>
          <p:cNvPr id="655" name="Group 5"/>
          <p:cNvSpPr/>
          <p:nvPr/>
        </p:nvSpPr>
        <p:spPr>
          <a:xfrm>
            <a:off x="304580" y="379643"/>
            <a:ext cx="132757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656" name="TextBox 11"/>
          <p:cNvSpPr txBox="1"/>
          <p:nvPr/>
        </p:nvSpPr>
        <p:spPr>
          <a:xfrm>
            <a:off x="6573087" y="3261835"/>
            <a:ext cx="4453927" cy="2047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lnSpc>
                <a:spcPct val="200000"/>
              </a:lnSpc>
              <a:defRPr sz="1200">
                <a:latin typeface="American Typewriter"/>
                <a:ea typeface="American Typewriter"/>
                <a:cs typeface="American Typewriter"/>
                <a:sym typeface="American Typewriter"/>
              </a:defRPr>
            </a:lvl1pPr>
          </a:lstStyle>
          <a:p>
            <a:r>
              <a:t>PR is an abbreviation for "public relations." It refers to an organisation's strategic communication with the public to preserve or nurture its public image or respond to the public conversation. Public relations is utilised not just to influence a narrative after it has occurred but also to create that story in the first place.</a:t>
            </a:r>
          </a:p>
        </p:txBody>
      </p:sp>
      <p:sp>
        <p:nvSpPr>
          <p:cNvPr id="657" name="TextBox 12"/>
          <p:cNvSpPr txBox="1"/>
          <p:nvPr/>
        </p:nvSpPr>
        <p:spPr>
          <a:xfrm>
            <a:off x="6677339" y="1713390"/>
            <a:ext cx="3690448"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0A3751"/>
                </a:solidFill>
                <a:latin typeface="Baskerville"/>
                <a:ea typeface="Baskerville"/>
                <a:cs typeface="Baskerville"/>
                <a:sym typeface="Baskerville"/>
              </a:defRPr>
            </a:lvl1pPr>
          </a:lstStyle>
          <a:p>
            <a:r>
              <a:t>What is PR?</a:t>
            </a:r>
          </a:p>
        </p:txBody>
      </p:sp>
      <p:sp>
        <p:nvSpPr>
          <p:cNvPr id="658" name="Oval 16"/>
          <p:cNvSpPr/>
          <p:nvPr/>
        </p:nvSpPr>
        <p:spPr>
          <a:xfrm>
            <a:off x="4288833" y="1713390"/>
            <a:ext cx="1212671" cy="1212671"/>
          </a:xfrm>
          <a:prstGeom prst="ellipse">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Group 5"/>
          <p:cNvSpPr/>
          <p:nvPr/>
        </p:nvSpPr>
        <p:spPr>
          <a:xfrm>
            <a:off x="428091" y="379643"/>
            <a:ext cx="12040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661" name="TextBox 11"/>
          <p:cNvSpPr txBox="1"/>
          <p:nvPr/>
        </p:nvSpPr>
        <p:spPr>
          <a:xfrm>
            <a:off x="1137067" y="1835631"/>
            <a:ext cx="4453927" cy="454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Relationships</a:t>
            </a:r>
            <a:r>
              <a:t>: Public relations is described as the managerial role of studying, interacting, and collaborating with the general public to develop mutually beneficial partnerships. Because a company is ultimately about its connections with its clients, its success is determined by how successfully it manages those relationships and collaborates with important stakeholders. Therefore, every organisation needs a public relations plan to connect with its core audiences, manage their expectations, and develop its brand's authority in its niche.</a:t>
            </a:r>
          </a:p>
          <a:p>
            <a:pPr algn="just">
              <a:lnSpc>
                <a:spcPct val="200000"/>
              </a:lnSpc>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Reputation</a:t>
            </a:r>
            <a:r>
              <a:t>: A company is dependent on its reputation. In today's highly competitive industry, a company's reputation is its most valuable asset.</a:t>
            </a:r>
          </a:p>
        </p:txBody>
      </p:sp>
      <p:sp>
        <p:nvSpPr>
          <p:cNvPr id="662" name="TextBox 12"/>
          <p:cNvSpPr txBox="1"/>
          <p:nvPr/>
        </p:nvSpPr>
        <p:spPr>
          <a:xfrm>
            <a:off x="991907" y="910787"/>
            <a:ext cx="7173839"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0A3751"/>
                </a:solidFill>
                <a:latin typeface="Baskerville"/>
                <a:ea typeface="Baskerville"/>
                <a:cs typeface="Baskerville"/>
                <a:sym typeface="Baskerville"/>
              </a:defRPr>
            </a:lvl1pPr>
          </a:lstStyle>
          <a:p>
            <a:r>
              <a:t>Aspects</a:t>
            </a:r>
          </a:p>
        </p:txBody>
      </p:sp>
      <p:sp>
        <p:nvSpPr>
          <p:cNvPr id="663" name="Oval 16"/>
          <p:cNvSpPr/>
          <p:nvPr/>
        </p:nvSpPr>
        <p:spPr>
          <a:xfrm>
            <a:off x="10675872" y="5338575"/>
            <a:ext cx="1212671" cy="1212671"/>
          </a:xfrm>
          <a:prstGeom prst="ellipse">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664" name="You will have more leads if you have trust and authority. The company's image is what sets it apart from the competitors, and a solid public relations plan aids in understanding, supporting, and influencing public opinion and behaviour.…"/>
          <p:cNvSpPr txBox="1"/>
          <p:nvPr/>
        </p:nvSpPr>
        <p:spPr>
          <a:xfrm>
            <a:off x="6236742" y="1822931"/>
            <a:ext cx="4453927" cy="3558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200000"/>
              </a:lnSpc>
              <a:defRPr sz="1100">
                <a:latin typeface="American Typewriter"/>
                <a:ea typeface="American Typewriter"/>
                <a:cs typeface="American Typewriter"/>
                <a:sym typeface="American Typewriter"/>
              </a:defRPr>
            </a:pPr>
            <a:r>
              <a:t>You will have more leads if you have trust and authority. The company's image is what sets it apart from the competitors, and a solid public relations plan aids in understanding, supporting, and influencing public opinion and behaviour.</a:t>
            </a:r>
          </a:p>
          <a:p>
            <a:pPr algn="just">
              <a:lnSpc>
                <a:spcPct val="200000"/>
              </a:lnSpc>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Communication:</a:t>
            </a:r>
            <a:r>
              <a:t> Public relations is a strategic communications method that enables businesses and their consumers to build mutually beneficial partnerships. Companies place a high value on communication to attract, convert, and delight consumers. Their firm will fail if they do not convey their goal and the benefits of their products and services to consumers.</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Group 5"/>
          <p:cNvSpPr/>
          <p:nvPr/>
        </p:nvSpPr>
        <p:spPr>
          <a:xfrm>
            <a:off x="428091" y="379643"/>
            <a:ext cx="12040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667" name="TextBox 12"/>
          <p:cNvSpPr txBox="1"/>
          <p:nvPr/>
        </p:nvSpPr>
        <p:spPr>
          <a:xfrm>
            <a:off x="991907" y="896866"/>
            <a:ext cx="7173839"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0A3751"/>
                </a:solidFill>
                <a:latin typeface="Baskerville"/>
                <a:ea typeface="Baskerville"/>
                <a:cs typeface="Baskerville"/>
                <a:sym typeface="Baskerville"/>
              </a:defRPr>
            </a:lvl1pPr>
          </a:lstStyle>
          <a:p>
            <a:r>
              <a:t>Types</a:t>
            </a:r>
          </a:p>
        </p:txBody>
      </p:sp>
      <p:sp>
        <p:nvSpPr>
          <p:cNvPr id="668" name="TextBox 14"/>
          <p:cNvSpPr txBox="1"/>
          <p:nvPr/>
        </p:nvSpPr>
        <p:spPr>
          <a:xfrm>
            <a:off x="1072031" y="1973437"/>
            <a:ext cx="4453927" cy="3685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Media Relations</a:t>
            </a:r>
            <a:r>
              <a:t>: It includes preparing press releases, organising interviews, and holding press conferences. The objective is to produce favorable coverage for your company or product. You essentially want the media to perform your promotion for free.</a:t>
            </a:r>
          </a:p>
          <a:p>
            <a:pPr algn="just">
              <a:defRPr sz="1100">
                <a:latin typeface="American Typewriter"/>
                <a:ea typeface="American Typewriter"/>
                <a:cs typeface="American Typewriter"/>
                <a:sym typeface="American Typewriter"/>
              </a:defRPr>
            </a:pPr>
            <a:endParaRPr/>
          </a:p>
          <a:p>
            <a:pPr algn="just">
              <a:lnSpc>
                <a:spcPct val="20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Community Relations:</a:t>
            </a:r>
            <a:r>
              <a:t> Community engagement helps in strengthening a company's ties to the community. This is done to get local support for a project, such as constructing a new manufacturing plant, 'giving something back,' which improves the company's ethical reputation, and generating interest in your products or services.</a:t>
            </a:r>
          </a:p>
        </p:txBody>
      </p:sp>
      <p:sp>
        <p:nvSpPr>
          <p:cNvPr id="669" name="Oval 16"/>
          <p:cNvSpPr/>
          <p:nvPr/>
        </p:nvSpPr>
        <p:spPr>
          <a:xfrm>
            <a:off x="10857322" y="5507928"/>
            <a:ext cx="1212671" cy="1212671"/>
          </a:xfrm>
          <a:prstGeom prst="ellipse">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670" name="Corporate and Social Responsibility:It enhances the company's reputation for ethics, environmental stewardship, and community and charitable activities. This aspect of public relations may have a significant impact on an organisation's business operation"/>
          <p:cNvSpPr txBox="1"/>
          <p:nvPr/>
        </p:nvSpPr>
        <p:spPr>
          <a:xfrm>
            <a:off x="6437667" y="1937147"/>
            <a:ext cx="4453927" cy="339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Corporate and Social Responsibility</a:t>
            </a:r>
            <a:r>
              <a:t>:It enhances the company's reputation for ethics, environmental stewardship, and community and charitable activities. This aspect of public relations may have a significant impact on an organisation's business operations.</a:t>
            </a:r>
          </a:p>
          <a:p>
            <a:pPr algn="just">
              <a:defRPr sz="1100">
                <a:latin typeface="American Typewriter"/>
                <a:ea typeface="American Typewriter"/>
                <a:cs typeface="American Typewriter"/>
                <a:sym typeface="American Typewriter"/>
              </a:defRPr>
            </a:pPr>
            <a:endParaRPr/>
          </a:p>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Public Affairs</a:t>
            </a:r>
            <a:r>
              <a:t>: Also known as lobbying, it is the process of cultivating relationships with politicians, the government, and other key decision-makers such as civil servants, think tanks, trade associations, and business groups to campaign for a change in legislation or positioning.</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11"/>
          <p:cNvSpPr/>
          <p:nvPr/>
        </p:nvSpPr>
        <p:spPr>
          <a:xfrm>
            <a:off x="0" y="-51833"/>
            <a:ext cx="12192000" cy="1252248"/>
          </a:xfrm>
          <a:prstGeom prst="rect">
            <a:avLst/>
          </a:prstGeom>
          <a:solidFill>
            <a:srgbClr val="0F2537"/>
          </a:solidFill>
          <a:ln w="12700">
            <a:miter lim="400000"/>
          </a:ln>
        </p:spPr>
        <p:txBody>
          <a:bodyPr lIns="45719" rIns="45719" anchor="ctr"/>
          <a:lstStyle/>
          <a:p>
            <a:pPr algn="ctr">
              <a:defRPr>
                <a:solidFill>
                  <a:srgbClr val="FFFFFF"/>
                </a:solidFill>
              </a:defRPr>
            </a:pPr>
            <a:endParaRPr/>
          </a:p>
        </p:txBody>
      </p:sp>
      <p:sp>
        <p:nvSpPr>
          <p:cNvPr id="236" name="Group 18"/>
          <p:cNvSpPr txBox="1"/>
          <p:nvPr/>
        </p:nvSpPr>
        <p:spPr>
          <a:xfrm>
            <a:off x="209758" y="151666"/>
            <a:ext cx="1154987" cy="578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1200" b="1">
                <a:solidFill>
                  <a:srgbClr val="FFFFFF"/>
                </a:solidFill>
                <a:latin typeface="+mj-lt"/>
                <a:ea typeface="+mj-ea"/>
                <a:cs typeface="+mj-cs"/>
                <a:sym typeface="Helvetica"/>
              </a:defRPr>
            </a:lvl1pPr>
          </a:lstStyle>
          <a:p>
            <a:r>
              <a:t>Disha Rattan</a:t>
            </a:r>
          </a:p>
        </p:txBody>
      </p:sp>
      <p:grpSp>
        <p:nvGrpSpPr>
          <p:cNvPr id="239" name="Group 28"/>
          <p:cNvGrpSpPr/>
          <p:nvPr/>
        </p:nvGrpSpPr>
        <p:grpSpPr>
          <a:xfrm>
            <a:off x="1068910" y="2304723"/>
            <a:ext cx="733802" cy="701041"/>
            <a:chOff x="0" y="0"/>
            <a:chExt cx="733801" cy="701040"/>
          </a:xfrm>
        </p:grpSpPr>
        <p:sp>
          <p:nvSpPr>
            <p:cNvPr id="237" name="Oval 29"/>
            <p:cNvSpPr/>
            <p:nvPr/>
          </p:nvSpPr>
          <p:spPr>
            <a:xfrm>
              <a:off x="0" y="0"/>
              <a:ext cx="733802" cy="701041"/>
            </a:xfrm>
            <a:prstGeom prst="ellipse">
              <a:avLst/>
            </a:prstGeom>
            <a:gradFill flip="none" rotWithShape="1">
              <a:gsLst>
                <a:gs pos="5000">
                  <a:srgbClr val="FF892F"/>
                </a:gs>
                <a:gs pos="99000">
                  <a:srgbClr val="F80066"/>
                </a:gs>
              </a:gsLst>
              <a:lin ang="10800000" scaled="0"/>
            </a:gradFill>
            <a:ln w="12700" cap="flat">
              <a:noFill/>
              <a:miter lim="400000"/>
            </a:ln>
            <a:effectLst>
              <a:outerShdw blurRad="571500" dist="279400" dir="1500000" rotWithShape="0">
                <a:srgbClr val="262626">
                  <a:alpha val="17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238" name="Oval 30"/>
            <p:cNvSpPr/>
            <p:nvPr/>
          </p:nvSpPr>
          <p:spPr>
            <a:xfrm>
              <a:off x="106401" y="100648"/>
              <a:ext cx="520883" cy="497628"/>
            </a:xfrm>
            <a:prstGeom prst="ellipse">
              <a:avLst/>
            </a:prstGeom>
            <a:solidFill>
              <a:srgbClr val="FFFFFF"/>
            </a:solidFill>
            <a:ln w="12700" cap="flat">
              <a:noFill/>
              <a:miter lim="400000"/>
            </a:ln>
            <a:effectLst>
              <a:outerShdw blurRad="571500" dist="279400" dir="1500000" rotWithShape="0">
                <a:srgbClr val="262626">
                  <a:alpha val="17000"/>
                </a:srgbClr>
              </a:outerShdw>
            </a:effectLst>
          </p:spPr>
          <p:txBody>
            <a:bodyPr wrap="square" lIns="45719" tIns="45719" rIns="45719" bIns="45719" numCol="1" anchor="ctr">
              <a:noAutofit/>
            </a:bodyPr>
            <a:lstStyle/>
            <a:p>
              <a:pPr algn="ctr">
                <a:defRPr>
                  <a:solidFill>
                    <a:srgbClr val="FFFFFF"/>
                  </a:solidFill>
                </a:defRPr>
              </a:pPr>
              <a:endParaRPr/>
            </a:p>
          </p:txBody>
        </p:sp>
      </p:grpSp>
      <p:sp>
        <p:nvSpPr>
          <p:cNvPr id="240" name="TextBox 34"/>
          <p:cNvSpPr txBox="1"/>
          <p:nvPr/>
        </p:nvSpPr>
        <p:spPr>
          <a:xfrm>
            <a:off x="3182124" y="236471"/>
            <a:ext cx="6020738"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000" b="1">
                <a:solidFill>
                  <a:srgbClr val="FFFFFF"/>
                </a:solidFill>
                <a:latin typeface="Baskerville"/>
                <a:ea typeface="Baskerville"/>
                <a:cs typeface="Baskerville"/>
                <a:sym typeface="Baskerville"/>
              </a:defRPr>
            </a:lvl1pPr>
          </a:lstStyle>
          <a:p>
            <a:r>
              <a:t>Skills as a Marketer</a:t>
            </a:r>
          </a:p>
        </p:txBody>
      </p:sp>
      <p:sp>
        <p:nvSpPr>
          <p:cNvPr id="241" name="TextBox 37"/>
          <p:cNvSpPr txBox="1"/>
          <p:nvPr/>
        </p:nvSpPr>
        <p:spPr>
          <a:xfrm>
            <a:off x="548555" y="3655813"/>
            <a:ext cx="1774512" cy="1018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457200">
              <a:lnSpc>
                <a:spcPts val="3300"/>
              </a:lnSpc>
              <a:defRPr sz="1100">
                <a:latin typeface="American Typewriter"/>
                <a:ea typeface="American Typewriter"/>
                <a:cs typeface="American Typewriter"/>
                <a:sym typeface="American Typewriter"/>
              </a:defRPr>
            </a:lvl1pPr>
          </a:lstStyle>
          <a:p>
            <a:r>
              <a:t>Develop and execute strategies to stay ahead of the competition</a:t>
            </a:r>
          </a:p>
        </p:txBody>
      </p:sp>
      <p:sp>
        <p:nvSpPr>
          <p:cNvPr id="242" name="TextBox 38"/>
          <p:cNvSpPr txBox="1"/>
          <p:nvPr/>
        </p:nvSpPr>
        <p:spPr>
          <a:xfrm>
            <a:off x="483053" y="3185591"/>
            <a:ext cx="1905516" cy="281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300" b="1">
                <a:latin typeface="Baskerville"/>
                <a:ea typeface="Baskerville"/>
                <a:cs typeface="Baskerville"/>
                <a:sym typeface="Baskerville"/>
              </a:defRPr>
            </a:lvl1pPr>
          </a:lstStyle>
          <a:p>
            <a:r>
              <a:t>Strategy Development</a:t>
            </a:r>
          </a:p>
        </p:txBody>
      </p:sp>
      <p:sp>
        <p:nvSpPr>
          <p:cNvPr id="243" name="Rectangle 41"/>
          <p:cNvSpPr/>
          <p:nvPr/>
        </p:nvSpPr>
        <p:spPr>
          <a:xfrm>
            <a:off x="-1" y="5922607"/>
            <a:ext cx="12192001" cy="935393"/>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244" name="TextBox 42"/>
          <p:cNvSpPr txBox="1"/>
          <p:nvPr/>
        </p:nvSpPr>
        <p:spPr>
          <a:xfrm>
            <a:off x="1750312" y="1350919"/>
            <a:ext cx="8884362" cy="764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457200">
              <a:lnSpc>
                <a:spcPts val="3300"/>
              </a:lnSpc>
              <a:defRPr sz="1100">
                <a:solidFill>
                  <a:srgbClr val="090909"/>
                </a:solidFill>
                <a:latin typeface="American Typewriter"/>
                <a:ea typeface="American Typewriter"/>
                <a:cs typeface="American Typewriter"/>
                <a:sym typeface="American Typewriter"/>
              </a:defRPr>
            </a:lvl1pPr>
          </a:lstStyle>
          <a:p>
            <a:r>
              <a:t>Marketing is the only industry that demands a person to be analytical, strategic, excellent with numbers and forecasting, and technologically proficient and up-to-date. So basically, you have to be an all-rounder with a thirst to learn more!</a:t>
            </a:r>
          </a:p>
        </p:txBody>
      </p:sp>
      <p:sp>
        <p:nvSpPr>
          <p:cNvPr id="245" name="TextBox 43"/>
          <p:cNvSpPr txBox="1"/>
          <p:nvPr/>
        </p:nvSpPr>
        <p:spPr>
          <a:xfrm>
            <a:off x="737702" y="6215007"/>
            <a:ext cx="3880015" cy="307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solidFill>
                  <a:srgbClr val="404040"/>
                </a:solidFill>
                <a:latin typeface="+mj-lt"/>
                <a:ea typeface="+mj-ea"/>
                <a:cs typeface="+mj-cs"/>
                <a:sym typeface="Helvetica"/>
              </a:defRPr>
            </a:pPr>
            <a:r>
              <a:t>Marketing with </a:t>
            </a:r>
            <a:r>
              <a:rPr b="1"/>
              <a:t>purpose and passion.</a:t>
            </a:r>
          </a:p>
        </p:txBody>
      </p:sp>
      <p:grpSp>
        <p:nvGrpSpPr>
          <p:cNvPr id="248" name="Group 28"/>
          <p:cNvGrpSpPr/>
          <p:nvPr/>
        </p:nvGrpSpPr>
        <p:grpSpPr>
          <a:xfrm>
            <a:off x="3277994" y="2304723"/>
            <a:ext cx="733803" cy="701041"/>
            <a:chOff x="0" y="0"/>
            <a:chExt cx="733801" cy="701040"/>
          </a:xfrm>
        </p:grpSpPr>
        <p:sp>
          <p:nvSpPr>
            <p:cNvPr id="246" name="Oval 29"/>
            <p:cNvSpPr/>
            <p:nvPr/>
          </p:nvSpPr>
          <p:spPr>
            <a:xfrm>
              <a:off x="0" y="0"/>
              <a:ext cx="733802" cy="701041"/>
            </a:xfrm>
            <a:prstGeom prst="ellipse">
              <a:avLst/>
            </a:prstGeom>
            <a:gradFill flip="none" rotWithShape="1">
              <a:gsLst>
                <a:gs pos="5000">
                  <a:srgbClr val="FF892F"/>
                </a:gs>
                <a:gs pos="99000">
                  <a:srgbClr val="F80066"/>
                </a:gs>
              </a:gsLst>
              <a:lin ang="10800000" scaled="0"/>
            </a:gradFill>
            <a:ln w="12700" cap="flat">
              <a:noFill/>
              <a:miter lim="400000"/>
            </a:ln>
            <a:effectLst>
              <a:outerShdw blurRad="571500" dist="279400" dir="1500000" rotWithShape="0">
                <a:srgbClr val="262626">
                  <a:alpha val="17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247" name="Oval 30"/>
            <p:cNvSpPr/>
            <p:nvPr/>
          </p:nvSpPr>
          <p:spPr>
            <a:xfrm>
              <a:off x="106401" y="100648"/>
              <a:ext cx="520883" cy="497628"/>
            </a:xfrm>
            <a:prstGeom prst="ellipse">
              <a:avLst/>
            </a:prstGeom>
            <a:solidFill>
              <a:srgbClr val="FFFFFF"/>
            </a:solidFill>
            <a:ln w="12700" cap="flat">
              <a:noFill/>
              <a:miter lim="400000"/>
            </a:ln>
            <a:effectLst>
              <a:outerShdw blurRad="571500" dist="279400" dir="1500000" rotWithShape="0">
                <a:srgbClr val="262626">
                  <a:alpha val="17000"/>
                </a:srgbClr>
              </a:outerShdw>
            </a:effectLst>
          </p:spPr>
          <p:txBody>
            <a:bodyPr wrap="square" lIns="45719" tIns="45719" rIns="45719" bIns="45719" numCol="1" anchor="ctr">
              <a:noAutofit/>
            </a:bodyPr>
            <a:lstStyle/>
            <a:p>
              <a:pPr algn="ctr">
                <a:defRPr>
                  <a:solidFill>
                    <a:srgbClr val="FFFFFF"/>
                  </a:solidFill>
                </a:defRPr>
              </a:pPr>
              <a:endParaRPr/>
            </a:p>
          </p:txBody>
        </p:sp>
      </p:grpSp>
      <p:sp>
        <p:nvSpPr>
          <p:cNvPr id="249" name="TextBox 37"/>
          <p:cNvSpPr txBox="1"/>
          <p:nvPr/>
        </p:nvSpPr>
        <p:spPr>
          <a:xfrm>
            <a:off x="2783740" y="3681213"/>
            <a:ext cx="1722311" cy="1526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457200">
              <a:lnSpc>
                <a:spcPts val="3300"/>
              </a:lnSpc>
              <a:defRPr sz="1100">
                <a:latin typeface="American Typewriter"/>
                <a:ea typeface="American Typewriter"/>
                <a:cs typeface="American Typewriter"/>
                <a:sym typeface="American Typewriter"/>
              </a:defRPr>
            </a:lvl1pPr>
          </a:lstStyle>
          <a:p>
            <a:r>
              <a:t>Increase demand by boosting brand/product awareness among existing and future customers</a:t>
            </a:r>
          </a:p>
        </p:txBody>
      </p:sp>
      <p:sp>
        <p:nvSpPr>
          <p:cNvPr id="250" name="TextBox 38"/>
          <p:cNvSpPr txBox="1"/>
          <p:nvPr/>
        </p:nvSpPr>
        <p:spPr>
          <a:xfrm>
            <a:off x="2757640" y="3195026"/>
            <a:ext cx="1774511" cy="47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457200">
              <a:defRPr sz="1300" b="1">
                <a:latin typeface="Baskerville"/>
                <a:ea typeface="Baskerville"/>
                <a:cs typeface="Baskerville"/>
                <a:sym typeface="Baskerville"/>
              </a:defRPr>
            </a:lvl1pPr>
          </a:lstStyle>
          <a:p>
            <a:r>
              <a:t>Demand Generation</a:t>
            </a:r>
          </a:p>
        </p:txBody>
      </p:sp>
      <p:grpSp>
        <p:nvGrpSpPr>
          <p:cNvPr id="253" name="Group 28"/>
          <p:cNvGrpSpPr/>
          <p:nvPr/>
        </p:nvGrpSpPr>
        <p:grpSpPr>
          <a:xfrm>
            <a:off x="5661035" y="2304723"/>
            <a:ext cx="733803" cy="701041"/>
            <a:chOff x="0" y="0"/>
            <a:chExt cx="733801" cy="701040"/>
          </a:xfrm>
        </p:grpSpPr>
        <p:sp>
          <p:nvSpPr>
            <p:cNvPr id="251" name="Oval 29"/>
            <p:cNvSpPr/>
            <p:nvPr/>
          </p:nvSpPr>
          <p:spPr>
            <a:xfrm>
              <a:off x="0" y="0"/>
              <a:ext cx="733802" cy="701041"/>
            </a:xfrm>
            <a:prstGeom prst="ellipse">
              <a:avLst/>
            </a:prstGeom>
            <a:gradFill flip="none" rotWithShape="1">
              <a:gsLst>
                <a:gs pos="5000">
                  <a:srgbClr val="FF892F"/>
                </a:gs>
                <a:gs pos="99000">
                  <a:srgbClr val="F80066"/>
                </a:gs>
              </a:gsLst>
              <a:lin ang="10800000" scaled="0"/>
            </a:gradFill>
            <a:ln w="12700" cap="flat">
              <a:noFill/>
              <a:miter lim="400000"/>
            </a:ln>
            <a:effectLst>
              <a:outerShdw blurRad="571500" dist="279400" dir="1500000" rotWithShape="0">
                <a:srgbClr val="262626">
                  <a:alpha val="17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252" name="Oval 30"/>
            <p:cNvSpPr/>
            <p:nvPr/>
          </p:nvSpPr>
          <p:spPr>
            <a:xfrm>
              <a:off x="106401" y="100648"/>
              <a:ext cx="520883" cy="497628"/>
            </a:xfrm>
            <a:prstGeom prst="ellipse">
              <a:avLst/>
            </a:prstGeom>
            <a:solidFill>
              <a:srgbClr val="FFFFFF"/>
            </a:solidFill>
            <a:ln w="12700" cap="flat">
              <a:noFill/>
              <a:miter lim="400000"/>
            </a:ln>
            <a:effectLst>
              <a:outerShdw blurRad="571500" dist="279400" dir="1500000" rotWithShape="0">
                <a:srgbClr val="262626">
                  <a:alpha val="17000"/>
                </a:srgbClr>
              </a:outerShdw>
            </a:effectLst>
          </p:spPr>
          <p:txBody>
            <a:bodyPr wrap="square" lIns="45719" tIns="45719" rIns="45719" bIns="45719" numCol="1" anchor="ctr">
              <a:noAutofit/>
            </a:bodyPr>
            <a:lstStyle/>
            <a:p>
              <a:pPr algn="ctr">
                <a:defRPr>
                  <a:solidFill>
                    <a:srgbClr val="FFFFFF"/>
                  </a:solidFill>
                </a:defRPr>
              </a:pPr>
              <a:endParaRPr/>
            </a:p>
          </p:txBody>
        </p:sp>
      </p:grpSp>
      <p:sp>
        <p:nvSpPr>
          <p:cNvPr id="254" name="TextBox 37"/>
          <p:cNvSpPr txBox="1"/>
          <p:nvPr/>
        </p:nvSpPr>
        <p:spPr>
          <a:xfrm>
            <a:off x="5186395" y="3655813"/>
            <a:ext cx="1774512" cy="2288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457200">
              <a:lnSpc>
                <a:spcPts val="3300"/>
              </a:lnSpc>
              <a:defRPr sz="1100">
                <a:latin typeface="American Typewriter"/>
                <a:ea typeface="American Typewriter"/>
                <a:cs typeface="American Typewriter"/>
                <a:sym typeface="American Typewriter"/>
              </a:defRPr>
            </a:lvl1pPr>
          </a:lstStyle>
          <a:p>
            <a:r>
              <a:t>Create a content strategy and calendar to support the company's goals, enhance SEO, and create marketing, advertising, and website material and blog posts</a:t>
            </a:r>
          </a:p>
        </p:txBody>
      </p:sp>
      <p:sp>
        <p:nvSpPr>
          <p:cNvPr id="255" name="TextBox 38"/>
          <p:cNvSpPr txBox="1"/>
          <p:nvPr/>
        </p:nvSpPr>
        <p:spPr>
          <a:xfrm>
            <a:off x="5212496" y="3195026"/>
            <a:ext cx="1722310" cy="281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300" b="1">
                <a:latin typeface="Baskerville"/>
                <a:ea typeface="Baskerville"/>
                <a:cs typeface="Baskerville"/>
                <a:sym typeface="Baskerville"/>
              </a:defRPr>
            </a:lvl1pPr>
          </a:lstStyle>
          <a:p>
            <a:r>
              <a:t>Content</a:t>
            </a:r>
          </a:p>
        </p:txBody>
      </p:sp>
      <p:grpSp>
        <p:nvGrpSpPr>
          <p:cNvPr id="258" name="Group 28"/>
          <p:cNvGrpSpPr/>
          <p:nvPr/>
        </p:nvGrpSpPr>
        <p:grpSpPr>
          <a:xfrm>
            <a:off x="8082176" y="2304723"/>
            <a:ext cx="733803" cy="701041"/>
            <a:chOff x="0" y="0"/>
            <a:chExt cx="733801" cy="701040"/>
          </a:xfrm>
        </p:grpSpPr>
        <p:sp>
          <p:nvSpPr>
            <p:cNvPr id="256" name="Oval 29"/>
            <p:cNvSpPr/>
            <p:nvPr/>
          </p:nvSpPr>
          <p:spPr>
            <a:xfrm>
              <a:off x="0" y="0"/>
              <a:ext cx="733802" cy="701041"/>
            </a:xfrm>
            <a:prstGeom prst="ellipse">
              <a:avLst/>
            </a:prstGeom>
            <a:gradFill flip="none" rotWithShape="1">
              <a:gsLst>
                <a:gs pos="5000">
                  <a:srgbClr val="FF892F"/>
                </a:gs>
                <a:gs pos="99000">
                  <a:srgbClr val="F80066"/>
                </a:gs>
              </a:gsLst>
              <a:lin ang="10800000" scaled="0"/>
            </a:gradFill>
            <a:ln w="12700" cap="flat">
              <a:noFill/>
              <a:miter lim="400000"/>
            </a:ln>
            <a:effectLst>
              <a:outerShdw blurRad="571500" dist="279400" dir="1500000" rotWithShape="0">
                <a:srgbClr val="262626">
                  <a:alpha val="17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257" name="Oval 30"/>
            <p:cNvSpPr/>
            <p:nvPr/>
          </p:nvSpPr>
          <p:spPr>
            <a:xfrm>
              <a:off x="106401" y="100648"/>
              <a:ext cx="520883" cy="497628"/>
            </a:xfrm>
            <a:prstGeom prst="ellipse">
              <a:avLst/>
            </a:prstGeom>
            <a:solidFill>
              <a:srgbClr val="FFFFFF"/>
            </a:solidFill>
            <a:ln w="12700" cap="flat">
              <a:noFill/>
              <a:miter lim="400000"/>
            </a:ln>
            <a:effectLst>
              <a:outerShdw blurRad="571500" dist="279400" dir="1500000" rotWithShape="0">
                <a:srgbClr val="262626">
                  <a:alpha val="17000"/>
                </a:srgbClr>
              </a:outerShdw>
            </a:effectLst>
          </p:spPr>
          <p:txBody>
            <a:bodyPr wrap="square" lIns="45719" tIns="45719" rIns="45719" bIns="45719" numCol="1" anchor="ctr">
              <a:noAutofit/>
            </a:bodyPr>
            <a:lstStyle/>
            <a:p>
              <a:pPr algn="ctr">
                <a:defRPr>
                  <a:solidFill>
                    <a:srgbClr val="FFFFFF"/>
                  </a:solidFill>
                </a:defRPr>
              </a:pPr>
              <a:endParaRPr/>
            </a:p>
          </p:txBody>
        </p:sp>
      </p:grpSp>
      <p:sp>
        <p:nvSpPr>
          <p:cNvPr id="259" name="TextBox 37"/>
          <p:cNvSpPr txBox="1"/>
          <p:nvPr/>
        </p:nvSpPr>
        <p:spPr>
          <a:xfrm>
            <a:off x="7615151" y="3655813"/>
            <a:ext cx="1774511" cy="2034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457200">
              <a:lnSpc>
                <a:spcPts val="3300"/>
              </a:lnSpc>
              <a:defRPr sz="1100">
                <a:latin typeface="American Typewriter"/>
                <a:ea typeface="American Typewriter"/>
                <a:cs typeface="American Typewriter"/>
                <a:sym typeface="American Typewriter"/>
              </a:defRPr>
            </a:lvl1pPr>
          </a:lstStyle>
          <a:p>
            <a:r>
              <a:t>Put together creatives and content to deliver incredible campaigns, and come up with future campaign ideas to convey the company's message</a:t>
            </a:r>
          </a:p>
        </p:txBody>
      </p:sp>
      <p:sp>
        <p:nvSpPr>
          <p:cNvPr id="260" name="TextBox 38"/>
          <p:cNvSpPr txBox="1"/>
          <p:nvPr/>
        </p:nvSpPr>
        <p:spPr>
          <a:xfrm>
            <a:off x="7615150" y="3195026"/>
            <a:ext cx="1774512" cy="281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300" b="1">
                <a:latin typeface="Baskerville"/>
                <a:ea typeface="Baskerville"/>
                <a:cs typeface="Baskerville"/>
                <a:sym typeface="Baskerville"/>
              </a:defRPr>
            </a:lvl1pPr>
          </a:lstStyle>
          <a:p>
            <a:r>
              <a:t>Campaigns</a:t>
            </a:r>
          </a:p>
        </p:txBody>
      </p:sp>
      <p:grpSp>
        <p:nvGrpSpPr>
          <p:cNvPr id="263" name="Group 28"/>
          <p:cNvGrpSpPr/>
          <p:nvPr/>
        </p:nvGrpSpPr>
        <p:grpSpPr>
          <a:xfrm>
            <a:off x="10516017" y="2317423"/>
            <a:ext cx="733803" cy="701041"/>
            <a:chOff x="0" y="0"/>
            <a:chExt cx="733801" cy="701040"/>
          </a:xfrm>
        </p:grpSpPr>
        <p:sp>
          <p:nvSpPr>
            <p:cNvPr id="261" name="Oval 29"/>
            <p:cNvSpPr/>
            <p:nvPr/>
          </p:nvSpPr>
          <p:spPr>
            <a:xfrm>
              <a:off x="0" y="0"/>
              <a:ext cx="733802" cy="701041"/>
            </a:xfrm>
            <a:prstGeom prst="ellipse">
              <a:avLst/>
            </a:prstGeom>
            <a:gradFill flip="none" rotWithShape="1">
              <a:gsLst>
                <a:gs pos="5000">
                  <a:srgbClr val="FF892F"/>
                </a:gs>
                <a:gs pos="99000">
                  <a:srgbClr val="F80066"/>
                </a:gs>
              </a:gsLst>
              <a:lin ang="10800000" scaled="0"/>
            </a:gradFill>
            <a:ln w="12700" cap="flat">
              <a:noFill/>
              <a:miter lim="400000"/>
            </a:ln>
            <a:effectLst>
              <a:outerShdw blurRad="571500" dist="279400" dir="1500000" rotWithShape="0">
                <a:srgbClr val="262626">
                  <a:alpha val="17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262" name="Oval 30"/>
            <p:cNvSpPr/>
            <p:nvPr/>
          </p:nvSpPr>
          <p:spPr>
            <a:xfrm>
              <a:off x="106401" y="100648"/>
              <a:ext cx="520883" cy="497628"/>
            </a:xfrm>
            <a:prstGeom prst="ellipse">
              <a:avLst/>
            </a:prstGeom>
            <a:solidFill>
              <a:srgbClr val="FFFFFF"/>
            </a:solidFill>
            <a:ln w="12700" cap="flat">
              <a:noFill/>
              <a:miter lim="400000"/>
            </a:ln>
            <a:effectLst>
              <a:outerShdw blurRad="571500" dist="279400" dir="1500000" rotWithShape="0">
                <a:srgbClr val="262626">
                  <a:alpha val="17000"/>
                </a:srgbClr>
              </a:outerShdw>
            </a:effectLst>
          </p:spPr>
          <p:txBody>
            <a:bodyPr wrap="square" lIns="45719" tIns="45719" rIns="45719" bIns="45719" numCol="1" anchor="ctr">
              <a:noAutofit/>
            </a:bodyPr>
            <a:lstStyle/>
            <a:p>
              <a:pPr algn="ctr">
                <a:defRPr>
                  <a:solidFill>
                    <a:srgbClr val="FFFFFF"/>
                  </a:solidFill>
                </a:defRPr>
              </a:pPr>
              <a:endParaRPr/>
            </a:p>
          </p:txBody>
        </p:sp>
      </p:grpSp>
      <p:sp>
        <p:nvSpPr>
          <p:cNvPr id="264" name="TextBox 37"/>
          <p:cNvSpPr txBox="1"/>
          <p:nvPr/>
        </p:nvSpPr>
        <p:spPr>
          <a:xfrm>
            <a:off x="9930160" y="3655813"/>
            <a:ext cx="1905516" cy="1272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457200">
              <a:lnSpc>
                <a:spcPts val="3300"/>
              </a:lnSpc>
              <a:defRPr sz="1100">
                <a:latin typeface="American Typewriter"/>
                <a:ea typeface="American Typewriter"/>
                <a:cs typeface="American Typewriter"/>
                <a:sym typeface="American Typewriter"/>
              </a:defRPr>
            </a:lvl1pPr>
          </a:lstStyle>
          <a:p>
            <a:r>
              <a:t>Search for and discover possible leads or demographics of your target audience.</a:t>
            </a:r>
          </a:p>
        </p:txBody>
      </p:sp>
      <p:sp>
        <p:nvSpPr>
          <p:cNvPr id="265" name="TextBox 38"/>
          <p:cNvSpPr txBox="1"/>
          <p:nvPr/>
        </p:nvSpPr>
        <p:spPr>
          <a:xfrm>
            <a:off x="9995663" y="3210991"/>
            <a:ext cx="1774511" cy="281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300" b="1">
                <a:latin typeface="Baskerville"/>
                <a:ea typeface="Baskerville"/>
                <a:cs typeface="Baskerville"/>
                <a:sym typeface="Baskerville"/>
              </a:defRPr>
            </a:lvl1pPr>
          </a:lstStyle>
          <a:p>
            <a:r>
              <a:t>Market Research</a:t>
            </a:r>
          </a:p>
        </p:txBody>
      </p:sp>
      <p:sp>
        <p:nvSpPr>
          <p:cNvPr id="266" name="Straight Connector 42"/>
          <p:cNvSpPr/>
          <p:nvPr/>
        </p:nvSpPr>
        <p:spPr>
          <a:xfrm>
            <a:off x="4696286" y="6347550"/>
            <a:ext cx="7505583" cy="1"/>
          </a:xfrm>
          <a:prstGeom prst="line">
            <a:avLst/>
          </a:prstGeom>
          <a:ln w="25400">
            <a:solidFill>
              <a:srgbClr val="0A3751"/>
            </a:solidFill>
            <a:miter/>
          </a:ln>
        </p:spPr>
        <p:txBody>
          <a:bodyPr lIns="45719" rIns="45719"/>
          <a:lstStyle/>
          <a:p>
            <a:endParaRPr/>
          </a:p>
        </p:txBody>
      </p:sp>
      <p:pic>
        <p:nvPicPr>
          <p:cNvPr id="267" name="Image" descr="Image"/>
          <p:cNvPicPr>
            <a:picLocks noChangeAspect="1"/>
          </p:cNvPicPr>
          <p:nvPr/>
        </p:nvPicPr>
        <p:blipFill>
          <a:blip r:embed="rId2"/>
          <a:stretch>
            <a:fillRect/>
          </a:stretch>
        </p:blipFill>
        <p:spPr>
          <a:xfrm>
            <a:off x="3488098" y="2550711"/>
            <a:ext cx="313595" cy="209064"/>
          </a:xfrm>
          <a:prstGeom prst="rect">
            <a:avLst/>
          </a:prstGeom>
          <a:ln w="12700">
            <a:miter lim="400000"/>
          </a:ln>
        </p:spPr>
      </p:pic>
      <p:pic>
        <p:nvPicPr>
          <p:cNvPr id="268" name="Image" descr="Image"/>
          <p:cNvPicPr>
            <a:picLocks noChangeAspect="1"/>
          </p:cNvPicPr>
          <p:nvPr/>
        </p:nvPicPr>
        <p:blipFill>
          <a:blip r:embed="rId3"/>
          <a:stretch>
            <a:fillRect/>
          </a:stretch>
        </p:blipFill>
        <p:spPr>
          <a:xfrm>
            <a:off x="5849918" y="2538011"/>
            <a:ext cx="356037" cy="234464"/>
          </a:xfrm>
          <a:prstGeom prst="rect">
            <a:avLst/>
          </a:prstGeom>
          <a:ln w="12700">
            <a:miter lim="400000"/>
          </a:ln>
        </p:spPr>
      </p:pic>
      <p:pic>
        <p:nvPicPr>
          <p:cNvPr id="269" name="Image" descr="Image"/>
          <p:cNvPicPr>
            <a:picLocks noChangeAspect="1"/>
          </p:cNvPicPr>
          <p:nvPr/>
        </p:nvPicPr>
        <p:blipFill>
          <a:blip r:embed="rId4"/>
          <a:stretch>
            <a:fillRect/>
          </a:stretch>
        </p:blipFill>
        <p:spPr>
          <a:xfrm rot="10800000" flipH="1">
            <a:off x="1271218" y="2499547"/>
            <a:ext cx="329186" cy="311392"/>
          </a:xfrm>
          <a:prstGeom prst="rect">
            <a:avLst/>
          </a:prstGeom>
          <a:ln w="12700">
            <a:miter lim="400000"/>
          </a:ln>
        </p:spPr>
      </p:pic>
      <p:pic>
        <p:nvPicPr>
          <p:cNvPr id="270" name="Image" descr="Image"/>
          <p:cNvPicPr>
            <a:picLocks noChangeAspect="1"/>
          </p:cNvPicPr>
          <p:nvPr/>
        </p:nvPicPr>
        <p:blipFill>
          <a:blip r:embed="rId5"/>
          <a:stretch>
            <a:fillRect/>
          </a:stretch>
        </p:blipFill>
        <p:spPr>
          <a:xfrm>
            <a:off x="10740774" y="2513098"/>
            <a:ext cx="284289" cy="284290"/>
          </a:xfrm>
          <a:prstGeom prst="rect">
            <a:avLst/>
          </a:prstGeom>
          <a:ln w="12700">
            <a:miter lim="400000"/>
          </a:ln>
        </p:spPr>
      </p:pic>
      <p:pic>
        <p:nvPicPr>
          <p:cNvPr id="271" name="1222545-200.png" descr="1222545-200.png"/>
          <p:cNvPicPr>
            <a:picLocks noChangeAspect="1"/>
          </p:cNvPicPr>
          <p:nvPr/>
        </p:nvPicPr>
        <p:blipFill>
          <a:blip r:embed="rId6"/>
          <a:stretch>
            <a:fillRect/>
          </a:stretch>
        </p:blipFill>
        <p:spPr>
          <a:xfrm>
            <a:off x="8212857" y="2431723"/>
            <a:ext cx="472441" cy="472441"/>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Group 5"/>
          <p:cNvSpPr/>
          <p:nvPr/>
        </p:nvSpPr>
        <p:spPr>
          <a:xfrm>
            <a:off x="428091" y="379643"/>
            <a:ext cx="12040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673" name="TextBox 12"/>
          <p:cNvSpPr txBox="1"/>
          <p:nvPr/>
        </p:nvSpPr>
        <p:spPr>
          <a:xfrm>
            <a:off x="991907" y="896866"/>
            <a:ext cx="7173839"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0A3751"/>
                </a:solidFill>
                <a:latin typeface="Baskerville"/>
                <a:ea typeface="Baskerville"/>
                <a:cs typeface="Baskerville"/>
                <a:sym typeface="Baskerville"/>
              </a:defRPr>
            </a:lvl1pPr>
          </a:lstStyle>
          <a:p>
            <a:r>
              <a:t>Types</a:t>
            </a:r>
          </a:p>
        </p:txBody>
      </p:sp>
      <p:sp>
        <p:nvSpPr>
          <p:cNvPr id="674" name="TextBox 14"/>
          <p:cNvSpPr txBox="1"/>
          <p:nvPr/>
        </p:nvSpPr>
        <p:spPr>
          <a:xfrm>
            <a:off x="1072031" y="1973437"/>
            <a:ext cx="4453927" cy="339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Strategic Communications</a:t>
            </a:r>
            <a:r>
              <a:t>: It is about sending coordinated messages that assist an organisation in achieving its goals, rather than simply disseminating information for the sake of sending it. It is about understanding a company's goals and ensuring that all communication effort supports those goals.</a:t>
            </a:r>
          </a:p>
          <a:p>
            <a:pPr algn="just">
              <a:defRPr sz="1100">
                <a:latin typeface="American Typewriter"/>
                <a:ea typeface="American Typewriter"/>
                <a:cs typeface="American Typewriter"/>
                <a:sym typeface="American Typewriter"/>
              </a:defRPr>
            </a:pPr>
            <a:endParaRPr/>
          </a:p>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Employee Communications:</a:t>
            </a:r>
            <a:r>
              <a:t> Employees may be the most powerful brand advocates for a company. As a result, businesses must establish programs that keep staff motivated and informed. Employee communications have a role in this. It is your responsibility to ensure that your employees are pleased, driven, and appreciated.</a:t>
            </a:r>
          </a:p>
        </p:txBody>
      </p:sp>
      <p:sp>
        <p:nvSpPr>
          <p:cNvPr id="675" name="Oval 16"/>
          <p:cNvSpPr/>
          <p:nvPr/>
        </p:nvSpPr>
        <p:spPr>
          <a:xfrm>
            <a:off x="10857322" y="5507928"/>
            <a:ext cx="1212671" cy="1212671"/>
          </a:xfrm>
          <a:prstGeom prst="ellipse">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676" name="Crisis Management: When a faulty product must be recalled,  a founder gets into an ugly dispute with someone on social media, or an employee accuses the firm of wrongdoing, crisis management is one of the sorts of public relations required. Any of these "/>
          <p:cNvSpPr txBox="1"/>
          <p:nvPr/>
        </p:nvSpPr>
        <p:spPr>
          <a:xfrm>
            <a:off x="6437667" y="1937147"/>
            <a:ext cx="4453927" cy="174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Crisis Management</a:t>
            </a:r>
            <a:r>
              <a:t>: When a faulty product must be recalled,  a founder gets into an ugly dispute with someone on social media, or an employee accuses the firm of wrongdoing, crisis management is one of the sorts of public relations required. Any of these issues might jeopardise your company's reputation and must be handled as soon as feasible.</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Group 5"/>
          <p:cNvSpPr/>
          <p:nvPr/>
        </p:nvSpPr>
        <p:spPr>
          <a:xfrm>
            <a:off x="449063" y="379643"/>
            <a:ext cx="118309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679" name="Marketing/Digital…"/>
          <p:cNvSpPr txBox="1"/>
          <p:nvPr/>
        </p:nvSpPr>
        <p:spPr>
          <a:xfrm>
            <a:off x="3019444" y="2398678"/>
            <a:ext cx="6153112" cy="148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4800" b="1">
                <a:solidFill>
                  <a:srgbClr val="FFFFFF"/>
                </a:solidFill>
                <a:latin typeface="Baskerville"/>
                <a:ea typeface="Baskerville"/>
                <a:cs typeface="Baskerville"/>
                <a:sym typeface="Baskerville"/>
              </a:defRPr>
            </a:pPr>
            <a:r>
              <a:t>Marketing/Digital</a:t>
            </a:r>
          </a:p>
          <a:p>
            <a:pPr>
              <a:defRPr sz="4800" b="1">
                <a:solidFill>
                  <a:srgbClr val="FFFFFF"/>
                </a:solidFill>
                <a:latin typeface="Baskerville"/>
                <a:ea typeface="Baskerville"/>
                <a:cs typeface="Baskerville"/>
                <a:sym typeface="Baskerville"/>
              </a:defRPr>
            </a:pPr>
            <a:r>
              <a:t>Marketing Strategies</a:t>
            </a:r>
          </a:p>
        </p:txBody>
      </p:sp>
      <p:pic>
        <p:nvPicPr>
          <p:cNvPr id="680" name="Screenshot 2021-10-11 at 2.15.08 AM.png" descr="Screenshot 2021-10-11 at 2.15.08 AM.png"/>
          <p:cNvPicPr>
            <a:picLocks noChangeAspect="1"/>
          </p:cNvPicPr>
          <p:nvPr/>
        </p:nvPicPr>
        <p:blipFill>
          <a:blip r:embed="rId2"/>
          <a:stretch>
            <a:fillRect/>
          </a:stretch>
        </p:blipFill>
        <p:spPr>
          <a:xfrm>
            <a:off x="950" y="1270840"/>
            <a:ext cx="12190100" cy="4096948"/>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Group 5"/>
          <p:cNvSpPr/>
          <p:nvPr/>
        </p:nvSpPr>
        <p:spPr>
          <a:xfrm>
            <a:off x="428091" y="379643"/>
            <a:ext cx="12040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683" name="TextBox 11"/>
          <p:cNvSpPr txBox="1"/>
          <p:nvPr/>
        </p:nvSpPr>
        <p:spPr>
          <a:xfrm>
            <a:off x="1062601" y="1962631"/>
            <a:ext cx="4453927" cy="4325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17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Content Marketing</a:t>
            </a:r>
            <a:r>
              <a:t>: It focuses on developing and disseminating information relevant to consumers' requirements to attract individuals who are most aligned with — and likely to buy — the product or service. Because communication is continual, material may be modified to reflect what you learn about leads over time and can take many forms, including infographics, websites, podcasts, videos, blogs, white papers, webinars, and eBooks.</a:t>
            </a:r>
          </a:p>
          <a:p>
            <a:pPr algn="just">
              <a:defRPr sz="1100">
                <a:latin typeface="American Typewriter"/>
                <a:ea typeface="American Typewriter"/>
                <a:cs typeface="American Typewriter"/>
                <a:sym typeface="American Typewriter"/>
              </a:defRPr>
            </a:pPr>
            <a:endParaRPr/>
          </a:p>
          <a:p>
            <a:pPr algn="just">
              <a:lnSpc>
                <a:spcPct val="17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Inbound Marketing</a:t>
            </a:r>
            <a:r>
              <a:t>: By creating and distributing relevant content, inbound marketers capture customers' attention and draw them to a company's website. Inbound attracts people rather than irritating them with interruptive traditional advertising since the message is relevant and arrives in the right place at the right time.</a:t>
            </a:r>
          </a:p>
        </p:txBody>
      </p:sp>
      <p:sp>
        <p:nvSpPr>
          <p:cNvPr id="684" name="Oval 16"/>
          <p:cNvSpPr/>
          <p:nvPr/>
        </p:nvSpPr>
        <p:spPr>
          <a:xfrm>
            <a:off x="10675872" y="5338575"/>
            <a:ext cx="1212671" cy="1212671"/>
          </a:xfrm>
          <a:prstGeom prst="ellipse">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685" name="Social Media Marketing: It emphasises on providing people with quality information that they want to share on social media, leading to greater visibility and website traffic. Social media sharing of material, videos, and photos also impact SEO efforts si"/>
          <p:cNvSpPr txBox="1"/>
          <p:nvPr/>
        </p:nvSpPr>
        <p:spPr>
          <a:xfrm>
            <a:off x="6309431" y="1962631"/>
            <a:ext cx="4453927" cy="35090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17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Social Media Marketing</a:t>
            </a:r>
            <a:r>
              <a:t>: It emphasises on providing people with quality information that they want to share on social media, leading to greater visibility and website traffic. Social media sharing of material, videos, and photos also impact SEO efforts since they frequently enhance relevancy in search results inside social media networks such as Facebook, Twitter, LinkedIn, YouTube, and Instagram and search engines such as Google and Yahoo.</a:t>
            </a:r>
          </a:p>
          <a:p>
            <a:pPr algn="just">
              <a:defRPr sz="1100">
                <a:latin typeface="American Typewriter"/>
                <a:ea typeface="American Typewriter"/>
                <a:cs typeface="American Typewriter"/>
                <a:sym typeface="American Typewriter"/>
              </a:defRPr>
            </a:pPr>
            <a:endParaRPr/>
          </a:p>
          <a:p>
            <a:pPr algn="just">
              <a:lnSpc>
                <a:spcPct val="17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Search Engine Optimisation</a:t>
            </a:r>
            <a:r>
              <a:t>: It is the process of boosting awareness of and traffic to a specific website by ensuring that it shows among the top unpaid search results on search engines such as Google and Yahoo.</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Group 5"/>
          <p:cNvSpPr/>
          <p:nvPr/>
        </p:nvSpPr>
        <p:spPr>
          <a:xfrm>
            <a:off x="428091" y="379643"/>
            <a:ext cx="12040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688" name="TextBox 11"/>
          <p:cNvSpPr txBox="1"/>
          <p:nvPr/>
        </p:nvSpPr>
        <p:spPr>
          <a:xfrm>
            <a:off x="6231302" y="2029231"/>
            <a:ext cx="4453927" cy="420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PPC</a:t>
            </a:r>
            <a:r>
              <a:t>: In this case, a company purchases/sponsors a link that appears as an advertisement in search engine results when keywords related to their product or service are searched. Then, when the ad is clicked, the firm pays a nominal charge to the search engine (or other third-party hosts) for the visitor.</a:t>
            </a:r>
          </a:p>
          <a:p>
            <a:pPr algn="just">
              <a:defRPr sz="1100">
                <a:latin typeface="American Typewriter"/>
                <a:ea typeface="American Typewriter"/>
                <a:cs typeface="American Typewriter"/>
                <a:sym typeface="American Typewriter"/>
              </a:defRPr>
            </a:pPr>
            <a:endParaRPr/>
          </a:p>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Account Based Marketing and Retargeting</a:t>
            </a:r>
            <a:r>
              <a:t>: It is a B2B approach that employs highly customized advertising to target a specific set of accounts. It delivers various benefits to marketing and sales teams, including a quicker sales process, cost-effectiveness, and more efficient use of marketing resources.</a:t>
            </a:r>
          </a:p>
          <a:p>
            <a:pPr>
              <a:lnSpc>
                <a:spcPct val="200000"/>
              </a:lnSpc>
              <a:defRPr sz="900">
                <a:latin typeface="+mj-lt"/>
                <a:ea typeface="+mj-ea"/>
                <a:cs typeface="+mj-cs"/>
                <a:sym typeface="Helvetica"/>
              </a:defRPr>
            </a:pPr>
            <a:endParaRPr/>
          </a:p>
          <a:p>
            <a:pPr marL="120315" indent="-120315">
              <a:lnSpc>
                <a:spcPct val="200000"/>
              </a:lnSpc>
              <a:buSzPct val="100000"/>
              <a:buAutoNum type="arabicPeriod"/>
              <a:defRPr sz="900">
                <a:latin typeface="+mj-lt"/>
                <a:ea typeface="+mj-ea"/>
                <a:cs typeface="+mj-cs"/>
                <a:sym typeface="Helvetica"/>
              </a:defRPr>
            </a:pPr>
            <a:endParaRPr/>
          </a:p>
          <a:p>
            <a:pPr marL="120315" indent="-120315">
              <a:lnSpc>
                <a:spcPct val="200000"/>
              </a:lnSpc>
              <a:buSzPct val="100000"/>
              <a:buAutoNum type="arabicPeriod" startAt="2"/>
              <a:defRPr sz="900">
                <a:latin typeface="+mj-lt"/>
                <a:ea typeface="+mj-ea"/>
                <a:cs typeface="+mj-cs"/>
                <a:sym typeface="Helvetica"/>
              </a:defRPr>
            </a:pPr>
            <a:endParaRPr/>
          </a:p>
        </p:txBody>
      </p:sp>
      <p:sp>
        <p:nvSpPr>
          <p:cNvPr id="689" name="Oval 16"/>
          <p:cNvSpPr/>
          <p:nvPr/>
        </p:nvSpPr>
        <p:spPr>
          <a:xfrm>
            <a:off x="10675872" y="5338575"/>
            <a:ext cx="1212671" cy="1212671"/>
          </a:xfrm>
          <a:prstGeom prst="ellipse">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690" name="Earned Media and PR: It is publicity generated by means apart from paid advertising. A social media endorsement, word of mouth, television or radio mention, newspaper story, or an editorial are all examples of earned media and PR. It cannot be purchased "/>
          <p:cNvSpPr txBox="1"/>
          <p:nvPr/>
        </p:nvSpPr>
        <p:spPr>
          <a:xfrm>
            <a:off x="998173" y="1962631"/>
            <a:ext cx="4453927" cy="3987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Earned Media and PR</a:t>
            </a:r>
            <a:r>
              <a:t>: It is publicity generated by means apart from paid advertising. A social media endorsement, word of mouth, television or radio mention, newspaper story, or an editorial are all examples of earned media and PR. It cannot be purchased or possessed in the same way that traditional advertising can.</a:t>
            </a:r>
          </a:p>
          <a:p>
            <a:pPr algn="just">
              <a:defRPr sz="1100">
                <a:latin typeface="American Typewriter"/>
                <a:ea typeface="American Typewriter"/>
                <a:cs typeface="American Typewriter"/>
                <a:sym typeface="American Typewriter"/>
              </a:defRPr>
            </a:pPr>
            <a:endParaRPr/>
          </a:p>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Referral Programs</a:t>
            </a:r>
            <a:r>
              <a:t>: It is an umbrella term for a systematic method undertaken by businesses to incentivise individuals to inform others about their products or services. Implementing particular affiliate programs, customer referral programs, and partner programs into a marketing strategy framework is intended to provide existing consumers with immediate credibility in order to increase a client base.</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Group 5"/>
          <p:cNvSpPr/>
          <p:nvPr/>
        </p:nvSpPr>
        <p:spPr>
          <a:xfrm>
            <a:off x="428091" y="379643"/>
            <a:ext cx="12040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693" name="Oval 16"/>
          <p:cNvSpPr/>
          <p:nvPr/>
        </p:nvSpPr>
        <p:spPr>
          <a:xfrm>
            <a:off x="10675872" y="5338575"/>
            <a:ext cx="1212671" cy="1212671"/>
          </a:xfrm>
          <a:prstGeom prst="ellipse">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694" name="Industry Events: Industry events, both in-person and online, continue to be a popular B2B networking tool since they bring firms from a specific sector together in one area, whether physical or virtual, to interact and display their latest goods and serv"/>
          <p:cNvSpPr txBox="1"/>
          <p:nvPr/>
        </p:nvSpPr>
        <p:spPr>
          <a:xfrm>
            <a:off x="988748" y="1576551"/>
            <a:ext cx="4532526" cy="4631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17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Industry Events</a:t>
            </a:r>
            <a:r>
              <a:t>: Industry events, both in-person and online, continue to be a popular B2B networking tool since they bring firms from a specific sector together in one area, whether physical or virtual, to interact and display their latest goods and services. These shows, which are rarely open to the public, provide companies with the opportunity to establish or strengthen relationships with key industry partners, customers, and prospects; identify market trends and opportunities, and gain an understanding of what their competition is offering in the market.</a:t>
            </a:r>
          </a:p>
          <a:p>
            <a:pPr algn="just">
              <a:defRPr sz="1100">
                <a:latin typeface="American Typewriter"/>
                <a:ea typeface="American Typewriter"/>
                <a:cs typeface="American Typewriter"/>
                <a:sym typeface="American Typewriter"/>
              </a:defRPr>
            </a:pPr>
            <a:endParaRPr/>
          </a:p>
          <a:p>
            <a:pPr algn="just">
              <a:lnSpc>
                <a:spcPct val="17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Conversational Marketing</a:t>
            </a:r>
            <a:r>
              <a:t>: It is real-time engagement with prospects and customers via a chatbot, or live chat puts the correct information in front of them at the right moment, and follow-up inquiries are answered straight away. Personalised, relevant involvement significantly enhances the user experience, boosting the chance of recommendations from satisfied consumers.</a:t>
            </a:r>
          </a:p>
        </p:txBody>
      </p:sp>
      <p:sp>
        <p:nvSpPr>
          <p:cNvPr id="695" name="Email Marketing: Email marketing is a powerful tool for nurturing and converting leads.   It is an automated procedure that targets individual prospects and consumers with the objective of influencing their purchase decisions.…"/>
          <p:cNvSpPr txBox="1"/>
          <p:nvPr/>
        </p:nvSpPr>
        <p:spPr>
          <a:xfrm>
            <a:off x="6338293" y="1576551"/>
            <a:ext cx="4532526" cy="3096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Email Marketing</a:t>
            </a:r>
            <a:r>
              <a:t>: Email marketing is a powerful tool for nurturing and converting leads.   It is an automated procedure that targets individual prospects and consumers with the objective of influencing their purchase decisions.</a:t>
            </a:r>
          </a:p>
          <a:p>
            <a:pPr algn="just">
              <a:defRPr sz="1100">
                <a:latin typeface="American Typewriter"/>
                <a:ea typeface="American Typewriter"/>
                <a:cs typeface="American Typewriter"/>
                <a:sym typeface="American Typewriter"/>
              </a:defRPr>
            </a:pPr>
            <a:endParaRPr/>
          </a:p>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Storytelling</a:t>
            </a:r>
            <a:r>
              <a:t>: It employs a well-known communication style to elicit emotional responses from customers. Rather than simply spewing statistics and figures, storytelling helps you construct a memorable story about who your organisation is, what it does, how it solves issues, what it values, and how it engages and contributes to its community and the wider public.</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Group 5"/>
          <p:cNvSpPr/>
          <p:nvPr/>
        </p:nvSpPr>
        <p:spPr>
          <a:xfrm>
            <a:off x="428091" y="379643"/>
            <a:ext cx="12040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698" name="Oval 16"/>
          <p:cNvSpPr/>
          <p:nvPr/>
        </p:nvSpPr>
        <p:spPr>
          <a:xfrm>
            <a:off x="10675872" y="5338575"/>
            <a:ext cx="1212671" cy="1212671"/>
          </a:xfrm>
          <a:prstGeom prst="ellipse">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699" name="Paid Media Advertising: Paid media is a strategy used by businesses to increase website traffic through paid advertising. Pay-per-click (PPC) links are one of the most common strategies. In essence, a corporation purchases a link that shows as an adverti"/>
          <p:cNvSpPr txBox="1"/>
          <p:nvPr/>
        </p:nvSpPr>
        <p:spPr>
          <a:xfrm>
            <a:off x="1071816" y="1746182"/>
            <a:ext cx="4402910" cy="3690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Paid Media Advertising</a:t>
            </a:r>
            <a:r>
              <a:t>: Paid media is a strategy used by businesses to increase website traffic through paid advertising. Pay-per-click (PPC) links are one of the most common strategies. In essence, a corporation purchases a link that shows as an advertisement in search engine results when terms relating to their product or service are searched.</a:t>
            </a:r>
          </a:p>
          <a:p>
            <a:pPr algn="just">
              <a:defRPr sz="1100">
                <a:latin typeface="American Typewriter"/>
                <a:ea typeface="American Typewriter"/>
                <a:cs typeface="American Typewriter"/>
                <a:sym typeface="American Typewriter"/>
              </a:defRPr>
            </a:pPr>
            <a:endParaRPr/>
          </a:p>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Internet Marketing</a:t>
            </a:r>
            <a:r>
              <a:t>: It integrates online and email marketing to promote and boost e-commerce sales. Social media platforms may also be used to boost brand visibility and advertise items and services. These efforts are often utilised in tandem with traditional advertising mediums such as radio, television, and print.</a:t>
            </a:r>
          </a:p>
        </p:txBody>
      </p:sp>
      <p:sp>
        <p:nvSpPr>
          <p:cNvPr id="700" name="Direct Selling: It markets and sells items directly to consumers. In this approach, sales representatives develop face-to-face connections with customers by showing and selling items outside of retail venues, typically in the customer's house.…"/>
          <p:cNvSpPr txBox="1"/>
          <p:nvPr/>
        </p:nvSpPr>
        <p:spPr>
          <a:xfrm>
            <a:off x="6278826" y="1712882"/>
            <a:ext cx="4402910" cy="2501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Direct Selling:</a:t>
            </a:r>
            <a:r>
              <a:t> It markets and sells items directly to consumers. In this approach, sales representatives develop face-to-face connections with customers by showing and selling items outside of retail venues, typically in the customer's house.</a:t>
            </a:r>
          </a:p>
          <a:p>
            <a:pPr algn="just">
              <a:defRPr sz="1100">
                <a:latin typeface="American Typewriter"/>
                <a:ea typeface="American Typewriter"/>
                <a:cs typeface="American Typewriter"/>
                <a:sym typeface="American Typewriter"/>
              </a:defRPr>
            </a:pPr>
            <a:endParaRPr/>
          </a:p>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Point-of-Purchase Marketing:</a:t>
            </a:r>
            <a:r>
              <a:t> It markets and sells items directly to consumers. In this approach, sales representatives develop face-to-face connections with customers by showing and selling items outside of retail venues, typically in the customer's house.</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Group 5"/>
          <p:cNvSpPr/>
          <p:nvPr/>
        </p:nvSpPr>
        <p:spPr>
          <a:xfrm>
            <a:off x="428091" y="379643"/>
            <a:ext cx="12040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703" name="Oval 16"/>
          <p:cNvSpPr/>
          <p:nvPr/>
        </p:nvSpPr>
        <p:spPr>
          <a:xfrm>
            <a:off x="10675872" y="5338575"/>
            <a:ext cx="1212671" cy="1212671"/>
          </a:xfrm>
          <a:prstGeom prst="ellipse">
            <a:avLst/>
          </a:prstGeom>
          <a:gradFill>
            <a:gsLst>
              <a:gs pos="5000">
                <a:srgbClr val="FF892F"/>
              </a:gs>
              <a:gs pos="99000">
                <a:srgbClr val="F80066"/>
              </a:gs>
            </a:gsLst>
            <a:lin ang="10800000"/>
          </a:gradFill>
          <a:ln w="12700">
            <a:miter lim="400000"/>
          </a:ln>
        </p:spPr>
        <p:txBody>
          <a:bodyPr lIns="45719" rIns="45719" anchor="ctr"/>
          <a:lstStyle/>
          <a:p>
            <a:pPr algn="ctr">
              <a:defRPr>
                <a:solidFill>
                  <a:srgbClr val="FFFFFF"/>
                </a:solidFill>
              </a:defRPr>
            </a:pPr>
            <a:endParaRPr/>
          </a:p>
        </p:txBody>
      </p:sp>
      <p:sp>
        <p:nvSpPr>
          <p:cNvPr id="704" name="Cause Marketing: It capitalises on and improves brand reputation. Cause marketing is a collaborative effort between a for-profit company and a non-profit entity to promote and benefit social and other humanitarian causes.…"/>
          <p:cNvSpPr txBox="1"/>
          <p:nvPr/>
        </p:nvSpPr>
        <p:spPr>
          <a:xfrm>
            <a:off x="1045013" y="1881351"/>
            <a:ext cx="4601133" cy="3096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Cause Marketing</a:t>
            </a:r>
            <a:r>
              <a:t>: It capitalises on and improves brand reputation. Cause marketing is a collaborative effort between a for-profit company and a non-profit entity to promote and benefit social and other humanitarian causes.</a:t>
            </a:r>
          </a:p>
          <a:p>
            <a:pPr algn="just">
              <a:defRPr sz="1100">
                <a:latin typeface="American Typewriter"/>
                <a:ea typeface="American Typewriter"/>
                <a:cs typeface="American Typewriter"/>
                <a:sym typeface="American Typewriter"/>
              </a:defRPr>
            </a:pPr>
            <a:endParaRPr/>
          </a:p>
          <a:p>
            <a:pPr algn="just">
              <a:lnSpc>
                <a:spcPct val="180000"/>
              </a:lnSpc>
              <a:defRPr sz="1100">
                <a:latin typeface="American Typewriter"/>
                <a:ea typeface="American Typewriter"/>
                <a:cs typeface="American Typewriter"/>
                <a:sym typeface="American Typewriter"/>
              </a:defRPr>
            </a:pPr>
            <a:r>
              <a:rPr>
                <a:latin typeface="American Typewriter Semibold"/>
                <a:ea typeface="American Typewriter Semibold"/>
                <a:cs typeface="American Typewriter Semibold"/>
                <a:sym typeface="American Typewriter Semibold"/>
              </a:rPr>
              <a:t>Co-branding and Affinity Marketing</a:t>
            </a:r>
            <a:r>
              <a:t>: It is a marketing strategy in which two or more companies collaborate to promote and sell a single product or service. The brands offer their collective reputation to improve customers' perceptions of the value of the product or service, making them more inclined to purchase and ready to pay more at retail.</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Rectangle 17"/>
          <p:cNvSpPr/>
          <p:nvPr/>
        </p:nvSpPr>
        <p:spPr>
          <a:xfrm>
            <a:off x="0" y="-1"/>
            <a:ext cx="12192001" cy="6858001"/>
          </a:xfrm>
          <a:prstGeom prst="rect">
            <a:avLst/>
          </a:prstGeom>
          <a:solidFill>
            <a:srgbClr val="0A3751">
              <a:alpha val="85000"/>
            </a:srgbClr>
          </a:solidFill>
          <a:ln w="12700">
            <a:miter lim="400000"/>
          </a:ln>
        </p:spPr>
        <p:txBody>
          <a:bodyPr lIns="45719" rIns="45719" anchor="ctr"/>
          <a:lstStyle/>
          <a:p>
            <a:pPr algn="ctr">
              <a:defRPr>
                <a:solidFill>
                  <a:srgbClr val="FFFFFF"/>
                </a:solidFill>
              </a:defRPr>
            </a:pPr>
            <a:endParaRPr/>
          </a:p>
        </p:txBody>
      </p:sp>
      <p:sp>
        <p:nvSpPr>
          <p:cNvPr id="707" name="Oval 12"/>
          <p:cNvSpPr/>
          <p:nvPr/>
        </p:nvSpPr>
        <p:spPr>
          <a:xfrm>
            <a:off x="6492535" y="795834"/>
            <a:ext cx="5211193" cy="5211193"/>
          </a:xfrm>
          <a:prstGeom prst="ellipse">
            <a:avLst/>
          </a:prstGeom>
          <a:gradFill>
            <a:gsLst>
              <a:gs pos="5000">
                <a:srgbClr val="FF892F"/>
              </a:gs>
              <a:gs pos="99000">
                <a:srgbClr val="F80066"/>
              </a:gs>
            </a:gsLst>
            <a:lin ang="6599999"/>
          </a:gradFill>
          <a:ln w="12700">
            <a:miter lim="400000"/>
          </a:ln>
        </p:spPr>
        <p:txBody>
          <a:bodyPr lIns="45719" rIns="45719" anchor="ctr"/>
          <a:lstStyle/>
          <a:p>
            <a:pPr algn="ctr">
              <a:defRPr>
                <a:solidFill>
                  <a:srgbClr val="FFFFFF"/>
                </a:solidFill>
              </a:defRPr>
            </a:pPr>
            <a:endParaRPr/>
          </a:p>
        </p:txBody>
      </p:sp>
      <p:sp>
        <p:nvSpPr>
          <p:cNvPr id="708" name="Group 42"/>
          <p:cNvSpPr/>
          <p:nvPr/>
        </p:nvSpPr>
        <p:spPr>
          <a:xfrm>
            <a:off x="475433" y="379643"/>
            <a:ext cx="11567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FFFFFF"/>
                </a:solidFill>
                <a:latin typeface="+mj-lt"/>
                <a:ea typeface="+mj-ea"/>
                <a:cs typeface="+mj-cs"/>
                <a:sym typeface="Helvetica"/>
              </a:defRPr>
            </a:lvl1pPr>
          </a:lstStyle>
          <a:p>
            <a:r>
              <a:t>Disha Rattan</a:t>
            </a:r>
          </a:p>
        </p:txBody>
      </p:sp>
      <p:sp>
        <p:nvSpPr>
          <p:cNvPr id="709" name="TextBox 48"/>
          <p:cNvSpPr txBox="1"/>
          <p:nvPr/>
        </p:nvSpPr>
        <p:spPr>
          <a:xfrm>
            <a:off x="753663" y="1615721"/>
            <a:ext cx="10102396" cy="301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4000">
                <a:solidFill>
                  <a:srgbClr val="FFFFFF"/>
                </a:solidFill>
                <a:latin typeface="Baskerville"/>
                <a:ea typeface="Baskerville"/>
                <a:cs typeface="Baskerville"/>
                <a:sym typeface="Baskerville"/>
              </a:defRPr>
            </a:lvl1pPr>
          </a:lstStyle>
          <a:p>
            <a:r>
              <a:t>It is safe to say that marketing plays a very important role in any business. In fact, as stated by Milan Kundera, “Business has only two functions- marketing and innovation.”</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bg>
      <p:bgPr>
        <a:gradFill flip="none" rotWithShape="1">
          <a:gsLst>
            <a:gs pos="5000">
              <a:srgbClr val="FF892F"/>
            </a:gs>
            <a:gs pos="99000">
              <a:srgbClr val="F80066"/>
            </a:gs>
          </a:gsLst>
          <a:lin ang="6599999" scaled="0"/>
        </a:gradFill>
        <a:effectLst/>
      </p:bgPr>
    </p:bg>
    <p:spTree>
      <p:nvGrpSpPr>
        <p:cNvPr id="1" name=""/>
        <p:cNvGrpSpPr/>
        <p:nvPr/>
      </p:nvGrpSpPr>
      <p:grpSpPr>
        <a:xfrm>
          <a:off x="0" y="0"/>
          <a:ext cx="0" cy="0"/>
          <a:chOff x="0" y="0"/>
          <a:chExt cx="0" cy="0"/>
        </a:xfrm>
      </p:grpSpPr>
      <p:sp>
        <p:nvSpPr>
          <p:cNvPr id="711" name="Oval 17"/>
          <p:cNvSpPr/>
          <p:nvPr/>
        </p:nvSpPr>
        <p:spPr>
          <a:xfrm rot="13500000">
            <a:off x="7937864" y="2161635"/>
            <a:ext cx="5509287" cy="5509287"/>
          </a:xfrm>
          <a:prstGeom prst="ellipse">
            <a:avLst/>
          </a:prstGeom>
          <a:gradFill>
            <a:gsLst>
              <a:gs pos="5000">
                <a:srgbClr val="FF892F"/>
              </a:gs>
              <a:gs pos="99000">
                <a:srgbClr val="F80066"/>
              </a:gs>
            </a:gsLst>
            <a:lin ang="6599999"/>
          </a:gradFill>
          <a:ln w="12700">
            <a:miter lim="400000"/>
          </a:ln>
        </p:spPr>
        <p:txBody>
          <a:bodyPr lIns="45719" rIns="45719" anchor="ctr"/>
          <a:lstStyle/>
          <a:p>
            <a:pPr algn="ctr">
              <a:defRPr>
                <a:solidFill>
                  <a:srgbClr val="FFFFFF"/>
                </a:solidFill>
              </a:defRPr>
            </a:pPr>
            <a:endParaRPr/>
          </a:p>
        </p:txBody>
      </p:sp>
      <p:sp>
        <p:nvSpPr>
          <p:cNvPr id="712" name="TextBox 18"/>
          <p:cNvSpPr txBox="1"/>
          <p:nvPr/>
        </p:nvSpPr>
        <p:spPr>
          <a:xfrm>
            <a:off x="4799707" y="2590587"/>
            <a:ext cx="6301133" cy="1189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8000"/>
              </a:lnSpc>
              <a:defRPr sz="8800" b="1">
                <a:solidFill>
                  <a:srgbClr val="FFFFFF"/>
                </a:solidFill>
                <a:latin typeface="Baskerville"/>
                <a:ea typeface="Baskerville"/>
                <a:cs typeface="Baskerville"/>
                <a:sym typeface="Baskerville"/>
              </a:defRPr>
            </a:lvl1pPr>
          </a:lstStyle>
          <a:p>
            <a:r>
              <a:t>Thank you!</a:t>
            </a:r>
          </a:p>
        </p:txBody>
      </p:sp>
      <p:sp>
        <p:nvSpPr>
          <p:cNvPr id="713" name="Straight Connector 21"/>
          <p:cNvSpPr/>
          <p:nvPr/>
        </p:nvSpPr>
        <p:spPr>
          <a:xfrm>
            <a:off x="923278" y="5681707"/>
            <a:ext cx="11268723" cy="1"/>
          </a:xfrm>
          <a:prstGeom prst="line">
            <a:avLst/>
          </a:prstGeom>
          <a:ln w="12700">
            <a:solidFill>
              <a:srgbClr val="FFFFFF"/>
            </a:solidFill>
            <a:miter/>
          </a:ln>
        </p:spPr>
        <p:txBody>
          <a:bodyPr lIns="45719" rIns="45719"/>
          <a:lstStyle/>
          <a:p>
            <a:endParaRPr/>
          </a:p>
        </p:txBody>
      </p:sp>
      <p:sp>
        <p:nvSpPr>
          <p:cNvPr id="714" name="Group 22"/>
          <p:cNvSpPr txBox="1"/>
          <p:nvPr/>
        </p:nvSpPr>
        <p:spPr>
          <a:xfrm>
            <a:off x="417604" y="473756"/>
            <a:ext cx="1136885" cy="569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1200" b="1">
                <a:solidFill>
                  <a:srgbClr val="FFFFFF"/>
                </a:solidFill>
                <a:latin typeface="+mj-lt"/>
                <a:ea typeface="+mj-ea"/>
                <a:cs typeface="+mj-cs"/>
                <a:sym typeface="Helvetica"/>
              </a:defRPr>
            </a:lvl1pPr>
          </a:lstStyle>
          <a:p>
            <a:r>
              <a:t>Disha Rattan</a:t>
            </a:r>
          </a:p>
        </p:txBody>
      </p:sp>
      <p:sp>
        <p:nvSpPr>
          <p:cNvPr id="715" name="Oval 28"/>
          <p:cNvSpPr/>
          <p:nvPr/>
        </p:nvSpPr>
        <p:spPr>
          <a:xfrm rot="9000000">
            <a:off x="4282246" y="-1951845"/>
            <a:ext cx="3627505" cy="3627505"/>
          </a:xfrm>
          <a:prstGeom prst="ellipse">
            <a:avLst/>
          </a:prstGeom>
          <a:gradFill>
            <a:gsLst>
              <a:gs pos="5000">
                <a:srgbClr val="FF892F"/>
              </a:gs>
              <a:gs pos="99000">
                <a:srgbClr val="F80066"/>
              </a:gs>
            </a:gsLst>
            <a:lin ang="6599999"/>
          </a:gradFill>
          <a:ln w="12700">
            <a:miter lim="400000"/>
          </a:ln>
        </p:spPr>
        <p:txBody>
          <a:bodyPr lIns="45719" rIns="45719" anchor="ctr"/>
          <a:lstStyle/>
          <a:p>
            <a:pPr algn="ctr">
              <a:defRPr>
                <a:solidFill>
                  <a:srgbClr val="FFFFFF"/>
                </a:solidFill>
              </a:defRPr>
            </a:pPr>
            <a:endParaRPr/>
          </a:p>
        </p:txBody>
      </p:sp>
      <p:sp>
        <p:nvSpPr>
          <p:cNvPr id="716" name="Oval 29"/>
          <p:cNvSpPr/>
          <p:nvPr/>
        </p:nvSpPr>
        <p:spPr>
          <a:xfrm rot="2780123">
            <a:off x="1977102" y="2208957"/>
            <a:ext cx="1895995" cy="1895994"/>
          </a:xfrm>
          <a:prstGeom prst="ellipse">
            <a:avLst/>
          </a:prstGeom>
          <a:gradFill>
            <a:gsLst>
              <a:gs pos="5000">
                <a:srgbClr val="FF892F"/>
              </a:gs>
              <a:gs pos="99000">
                <a:srgbClr val="F80066"/>
              </a:gs>
            </a:gsLst>
            <a:lin ang="6599999"/>
          </a:gra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Rectangle 11"/>
          <p:cNvSpPr/>
          <p:nvPr/>
        </p:nvSpPr>
        <p:spPr>
          <a:xfrm>
            <a:off x="0" y="-51833"/>
            <a:ext cx="12192000" cy="1252248"/>
          </a:xfrm>
          <a:prstGeom prst="rect">
            <a:avLst/>
          </a:prstGeom>
          <a:solidFill>
            <a:srgbClr val="0F2537"/>
          </a:solidFill>
          <a:ln w="12700">
            <a:miter lim="400000"/>
          </a:ln>
        </p:spPr>
        <p:txBody>
          <a:bodyPr lIns="45719" rIns="45719" anchor="ctr"/>
          <a:lstStyle/>
          <a:p>
            <a:pPr algn="ctr">
              <a:defRPr>
                <a:solidFill>
                  <a:srgbClr val="FFFFFF"/>
                </a:solidFill>
              </a:defRPr>
            </a:pPr>
            <a:endParaRPr/>
          </a:p>
        </p:txBody>
      </p:sp>
      <p:sp>
        <p:nvSpPr>
          <p:cNvPr id="274" name="Group 18"/>
          <p:cNvSpPr txBox="1"/>
          <p:nvPr/>
        </p:nvSpPr>
        <p:spPr>
          <a:xfrm>
            <a:off x="209758" y="151666"/>
            <a:ext cx="1154987" cy="578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defRPr sz="1200" b="1">
                <a:solidFill>
                  <a:srgbClr val="FFFFFF"/>
                </a:solidFill>
                <a:latin typeface="+mj-lt"/>
                <a:ea typeface="+mj-ea"/>
                <a:cs typeface="+mj-cs"/>
                <a:sym typeface="Helvetica"/>
              </a:defRPr>
            </a:lvl1pPr>
          </a:lstStyle>
          <a:p>
            <a:r>
              <a:t>Disha Rattan</a:t>
            </a:r>
          </a:p>
        </p:txBody>
      </p:sp>
      <p:grpSp>
        <p:nvGrpSpPr>
          <p:cNvPr id="277" name="Group 28"/>
          <p:cNvGrpSpPr/>
          <p:nvPr/>
        </p:nvGrpSpPr>
        <p:grpSpPr>
          <a:xfrm>
            <a:off x="1068910" y="2304723"/>
            <a:ext cx="733802" cy="701041"/>
            <a:chOff x="0" y="0"/>
            <a:chExt cx="733801" cy="701040"/>
          </a:xfrm>
        </p:grpSpPr>
        <p:sp>
          <p:nvSpPr>
            <p:cNvPr id="275" name="Oval 29"/>
            <p:cNvSpPr/>
            <p:nvPr/>
          </p:nvSpPr>
          <p:spPr>
            <a:xfrm>
              <a:off x="0" y="0"/>
              <a:ext cx="733802" cy="701041"/>
            </a:xfrm>
            <a:prstGeom prst="ellipse">
              <a:avLst/>
            </a:prstGeom>
            <a:gradFill flip="none" rotWithShape="1">
              <a:gsLst>
                <a:gs pos="5000">
                  <a:srgbClr val="FF892F"/>
                </a:gs>
                <a:gs pos="99000">
                  <a:srgbClr val="F80066"/>
                </a:gs>
              </a:gsLst>
              <a:lin ang="10800000" scaled="0"/>
            </a:gradFill>
            <a:ln w="12700" cap="flat">
              <a:noFill/>
              <a:miter lim="400000"/>
            </a:ln>
            <a:effectLst>
              <a:outerShdw blurRad="571500" dist="279400" dir="1500000" rotWithShape="0">
                <a:srgbClr val="262626">
                  <a:alpha val="17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276" name="Oval 30"/>
            <p:cNvSpPr/>
            <p:nvPr/>
          </p:nvSpPr>
          <p:spPr>
            <a:xfrm>
              <a:off x="106401" y="100648"/>
              <a:ext cx="520883" cy="497628"/>
            </a:xfrm>
            <a:prstGeom prst="ellipse">
              <a:avLst/>
            </a:prstGeom>
            <a:solidFill>
              <a:srgbClr val="FFFFFF"/>
            </a:solidFill>
            <a:ln w="12700" cap="flat">
              <a:noFill/>
              <a:miter lim="400000"/>
            </a:ln>
            <a:effectLst>
              <a:outerShdw blurRad="571500" dist="279400" dir="1500000" rotWithShape="0">
                <a:srgbClr val="262626">
                  <a:alpha val="17000"/>
                </a:srgbClr>
              </a:outerShdw>
            </a:effectLst>
          </p:spPr>
          <p:txBody>
            <a:bodyPr wrap="square" lIns="45719" tIns="45719" rIns="45719" bIns="45719" numCol="1" anchor="ctr">
              <a:noAutofit/>
            </a:bodyPr>
            <a:lstStyle/>
            <a:p>
              <a:pPr algn="ctr">
                <a:defRPr>
                  <a:solidFill>
                    <a:srgbClr val="FFFFFF"/>
                  </a:solidFill>
                </a:defRPr>
              </a:pPr>
              <a:endParaRPr/>
            </a:p>
          </p:txBody>
        </p:sp>
      </p:grpSp>
      <p:sp>
        <p:nvSpPr>
          <p:cNvPr id="278" name="TextBox 34"/>
          <p:cNvSpPr txBox="1"/>
          <p:nvPr/>
        </p:nvSpPr>
        <p:spPr>
          <a:xfrm>
            <a:off x="3182124" y="236471"/>
            <a:ext cx="6020738"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000" b="1">
                <a:solidFill>
                  <a:srgbClr val="FFFFFF"/>
                </a:solidFill>
                <a:latin typeface="Baskerville"/>
                <a:ea typeface="Baskerville"/>
                <a:cs typeface="Baskerville"/>
                <a:sym typeface="Baskerville"/>
              </a:defRPr>
            </a:lvl1pPr>
          </a:lstStyle>
          <a:p>
            <a:r>
              <a:t>Skills as a Marketer</a:t>
            </a:r>
          </a:p>
        </p:txBody>
      </p:sp>
      <p:sp>
        <p:nvSpPr>
          <p:cNvPr id="279" name="TextBox 37"/>
          <p:cNvSpPr txBox="1"/>
          <p:nvPr/>
        </p:nvSpPr>
        <p:spPr>
          <a:xfrm>
            <a:off x="548555" y="3681213"/>
            <a:ext cx="1774512" cy="1272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457200">
              <a:lnSpc>
                <a:spcPts val="3300"/>
              </a:lnSpc>
              <a:defRPr sz="1100">
                <a:latin typeface="American Typewriter"/>
                <a:ea typeface="American Typewriter"/>
                <a:cs typeface="American Typewriter"/>
                <a:sym typeface="American Typewriter"/>
              </a:defRPr>
            </a:lvl1pPr>
          </a:lstStyle>
          <a:p>
            <a:r>
              <a:t>Planning and producing events ranging from webinars to product launches</a:t>
            </a:r>
          </a:p>
        </p:txBody>
      </p:sp>
      <p:sp>
        <p:nvSpPr>
          <p:cNvPr id="280" name="TextBox 38"/>
          <p:cNvSpPr txBox="1"/>
          <p:nvPr/>
        </p:nvSpPr>
        <p:spPr>
          <a:xfrm>
            <a:off x="483053" y="3185591"/>
            <a:ext cx="1905516" cy="281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300" b="1">
                <a:latin typeface="Baskerville"/>
                <a:ea typeface="Baskerville"/>
                <a:cs typeface="Baskerville"/>
                <a:sym typeface="Baskerville"/>
              </a:defRPr>
            </a:lvl1pPr>
          </a:lstStyle>
          <a:p>
            <a:r>
              <a:t>Events</a:t>
            </a:r>
          </a:p>
        </p:txBody>
      </p:sp>
      <p:sp>
        <p:nvSpPr>
          <p:cNvPr id="281" name="Rectangle 41"/>
          <p:cNvSpPr/>
          <p:nvPr/>
        </p:nvSpPr>
        <p:spPr>
          <a:xfrm>
            <a:off x="-1" y="5922607"/>
            <a:ext cx="12192001" cy="935393"/>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282" name="TextBox 42"/>
          <p:cNvSpPr txBox="1"/>
          <p:nvPr/>
        </p:nvSpPr>
        <p:spPr>
          <a:xfrm>
            <a:off x="1750312" y="1350919"/>
            <a:ext cx="8884362" cy="764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457200">
              <a:lnSpc>
                <a:spcPts val="3300"/>
              </a:lnSpc>
              <a:defRPr sz="1100">
                <a:solidFill>
                  <a:srgbClr val="090909"/>
                </a:solidFill>
                <a:latin typeface="American Typewriter"/>
                <a:ea typeface="American Typewriter"/>
                <a:cs typeface="American Typewriter"/>
                <a:sym typeface="American Typewriter"/>
              </a:defRPr>
            </a:lvl1pPr>
          </a:lstStyle>
          <a:p>
            <a:r>
              <a:t>Marketing is the only industry that demands a person to be analytical, strategic, excellent with numbers and forecasting, and technologically proficient and up-to-date. So basically, you have to be an all-rounder with a thirst to learn more!</a:t>
            </a:r>
          </a:p>
        </p:txBody>
      </p:sp>
      <p:sp>
        <p:nvSpPr>
          <p:cNvPr id="283" name="TextBox 43"/>
          <p:cNvSpPr txBox="1"/>
          <p:nvPr/>
        </p:nvSpPr>
        <p:spPr>
          <a:xfrm>
            <a:off x="737702" y="6215007"/>
            <a:ext cx="3880015" cy="307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solidFill>
                  <a:srgbClr val="404040"/>
                </a:solidFill>
                <a:latin typeface="+mj-lt"/>
                <a:ea typeface="+mj-ea"/>
                <a:cs typeface="+mj-cs"/>
                <a:sym typeface="Helvetica"/>
              </a:defRPr>
            </a:pPr>
            <a:r>
              <a:t>Marketing with </a:t>
            </a:r>
            <a:r>
              <a:rPr b="1"/>
              <a:t>purpose and passion.</a:t>
            </a:r>
          </a:p>
        </p:txBody>
      </p:sp>
      <p:grpSp>
        <p:nvGrpSpPr>
          <p:cNvPr id="286" name="Group 28"/>
          <p:cNvGrpSpPr/>
          <p:nvPr/>
        </p:nvGrpSpPr>
        <p:grpSpPr>
          <a:xfrm>
            <a:off x="3277994" y="2304723"/>
            <a:ext cx="733803" cy="701041"/>
            <a:chOff x="0" y="0"/>
            <a:chExt cx="733801" cy="701040"/>
          </a:xfrm>
        </p:grpSpPr>
        <p:sp>
          <p:nvSpPr>
            <p:cNvPr id="284" name="Oval 29"/>
            <p:cNvSpPr/>
            <p:nvPr/>
          </p:nvSpPr>
          <p:spPr>
            <a:xfrm>
              <a:off x="0" y="0"/>
              <a:ext cx="733802" cy="701041"/>
            </a:xfrm>
            <a:prstGeom prst="ellipse">
              <a:avLst/>
            </a:prstGeom>
            <a:gradFill flip="none" rotWithShape="1">
              <a:gsLst>
                <a:gs pos="5000">
                  <a:srgbClr val="FF892F"/>
                </a:gs>
                <a:gs pos="99000">
                  <a:srgbClr val="F80066"/>
                </a:gs>
              </a:gsLst>
              <a:lin ang="10800000" scaled="0"/>
            </a:gradFill>
            <a:ln w="12700" cap="flat">
              <a:noFill/>
              <a:miter lim="400000"/>
            </a:ln>
            <a:effectLst>
              <a:outerShdw blurRad="571500" dist="279400" dir="1500000" rotWithShape="0">
                <a:srgbClr val="262626">
                  <a:alpha val="17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285" name="Oval 30"/>
            <p:cNvSpPr/>
            <p:nvPr/>
          </p:nvSpPr>
          <p:spPr>
            <a:xfrm>
              <a:off x="106401" y="100648"/>
              <a:ext cx="520883" cy="497628"/>
            </a:xfrm>
            <a:prstGeom prst="ellipse">
              <a:avLst/>
            </a:prstGeom>
            <a:solidFill>
              <a:srgbClr val="FFFFFF"/>
            </a:solidFill>
            <a:ln w="12700" cap="flat">
              <a:noFill/>
              <a:miter lim="400000"/>
            </a:ln>
            <a:effectLst>
              <a:outerShdw blurRad="571500" dist="279400" dir="1500000" rotWithShape="0">
                <a:srgbClr val="262626">
                  <a:alpha val="17000"/>
                </a:srgbClr>
              </a:outerShdw>
            </a:effectLst>
          </p:spPr>
          <p:txBody>
            <a:bodyPr wrap="square" lIns="45719" tIns="45719" rIns="45719" bIns="45719" numCol="1" anchor="ctr">
              <a:noAutofit/>
            </a:bodyPr>
            <a:lstStyle/>
            <a:p>
              <a:pPr algn="ctr">
                <a:defRPr>
                  <a:solidFill>
                    <a:srgbClr val="FFFFFF"/>
                  </a:solidFill>
                </a:defRPr>
              </a:pPr>
              <a:endParaRPr/>
            </a:p>
          </p:txBody>
        </p:sp>
      </p:grpSp>
      <p:sp>
        <p:nvSpPr>
          <p:cNvPr id="287" name="TextBox 37"/>
          <p:cNvSpPr txBox="1"/>
          <p:nvPr/>
        </p:nvSpPr>
        <p:spPr>
          <a:xfrm>
            <a:off x="2783740" y="3706613"/>
            <a:ext cx="1722311" cy="178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457200">
              <a:lnSpc>
                <a:spcPts val="3300"/>
              </a:lnSpc>
              <a:defRPr sz="1100">
                <a:latin typeface="American Typewriter"/>
                <a:ea typeface="American Typewriter"/>
                <a:cs typeface="American Typewriter"/>
                <a:sym typeface="American Typewriter"/>
              </a:defRPr>
            </a:lvl1pPr>
          </a:lstStyle>
          <a:p>
            <a:r>
              <a:t>Develop connections with external vendors, influencers, agencies, and businesses to market your own company</a:t>
            </a:r>
          </a:p>
        </p:txBody>
      </p:sp>
      <p:sp>
        <p:nvSpPr>
          <p:cNvPr id="288" name="TextBox 38"/>
          <p:cNvSpPr txBox="1"/>
          <p:nvPr/>
        </p:nvSpPr>
        <p:spPr>
          <a:xfrm>
            <a:off x="2757640" y="3195026"/>
            <a:ext cx="1774511" cy="47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457200">
              <a:defRPr sz="1300" b="1">
                <a:latin typeface="Baskerville"/>
                <a:ea typeface="Baskerville"/>
                <a:cs typeface="Baskerville"/>
                <a:sym typeface="Baskerville"/>
              </a:defRPr>
            </a:lvl1pPr>
          </a:lstStyle>
          <a:p>
            <a:r>
              <a:t>Communication</a:t>
            </a:r>
          </a:p>
        </p:txBody>
      </p:sp>
      <p:grpSp>
        <p:nvGrpSpPr>
          <p:cNvPr id="291" name="Group 28"/>
          <p:cNvGrpSpPr/>
          <p:nvPr/>
        </p:nvGrpSpPr>
        <p:grpSpPr>
          <a:xfrm>
            <a:off x="5661035" y="2304723"/>
            <a:ext cx="733803" cy="701041"/>
            <a:chOff x="0" y="0"/>
            <a:chExt cx="733801" cy="701040"/>
          </a:xfrm>
        </p:grpSpPr>
        <p:sp>
          <p:nvSpPr>
            <p:cNvPr id="289" name="Oval 29"/>
            <p:cNvSpPr/>
            <p:nvPr/>
          </p:nvSpPr>
          <p:spPr>
            <a:xfrm>
              <a:off x="0" y="0"/>
              <a:ext cx="733802" cy="701041"/>
            </a:xfrm>
            <a:prstGeom prst="ellipse">
              <a:avLst/>
            </a:prstGeom>
            <a:gradFill flip="none" rotWithShape="1">
              <a:gsLst>
                <a:gs pos="5000">
                  <a:srgbClr val="FF892F"/>
                </a:gs>
                <a:gs pos="99000">
                  <a:srgbClr val="F80066"/>
                </a:gs>
              </a:gsLst>
              <a:lin ang="10800000" scaled="0"/>
            </a:gradFill>
            <a:ln w="12700" cap="flat">
              <a:noFill/>
              <a:miter lim="400000"/>
            </a:ln>
            <a:effectLst>
              <a:outerShdw blurRad="571500" dist="279400" dir="1500000" rotWithShape="0">
                <a:srgbClr val="262626">
                  <a:alpha val="17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290" name="Oval 30"/>
            <p:cNvSpPr/>
            <p:nvPr/>
          </p:nvSpPr>
          <p:spPr>
            <a:xfrm>
              <a:off x="106401" y="100648"/>
              <a:ext cx="520883" cy="497628"/>
            </a:xfrm>
            <a:prstGeom prst="ellipse">
              <a:avLst/>
            </a:prstGeom>
            <a:solidFill>
              <a:srgbClr val="FFFFFF"/>
            </a:solidFill>
            <a:ln w="12700" cap="flat">
              <a:noFill/>
              <a:miter lim="400000"/>
            </a:ln>
            <a:effectLst>
              <a:outerShdw blurRad="571500" dist="279400" dir="1500000" rotWithShape="0">
                <a:srgbClr val="262626">
                  <a:alpha val="17000"/>
                </a:srgbClr>
              </a:outerShdw>
            </a:effectLst>
          </p:spPr>
          <p:txBody>
            <a:bodyPr wrap="square" lIns="45719" tIns="45719" rIns="45719" bIns="45719" numCol="1" anchor="ctr">
              <a:noAutofit/>
            </a:bodyPr>
            <a:lstStyle/>
            <a:p>
              <a:pPr algn="ctr">
                <a:defRPr>
                  <a:solidFill>
                    <a:srgbClr val="FFFFFF"/>
                  </a:solidFill>
                </a:defRPr>
              </a:pPr>
              <a:endParaRPr/>
            </a:p>
          </p:txBody>
        </p:sp>
      </p:grpSp>
      <p:sp>
        <p:nvSpPr>
          <p:cNvPr id="292" name="TextBox 37"/>
          <p:cNvSpPr txBox="1"/>
          <p:nvPr/>
        </p:nvSpPr>
        <p:spPr>
          <a:xfrm>
            <a:off x="5186395" y="3719313"/>
            <a:ext cx="1774512" cy="1272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457200">
              <a:lnSpc>
                <a:spcPts val="3300"/>
              </a:lnSpc>
              <a:defRPr sz="1100">
                <a:latin typeface="American Typewriter"/>
                <a:ea typeface="American Typewriter"/>
                <a:cs typeface="American Typewriter"/>
                <a:sym typeface="American Typewriter"/>
              </a:defRPr>
            </a:lvl1pPr>
          </a:lstStyle>
          <a:p>
            <a:r>
              <a:t>Allocate and manage budgets for various marketing campaigns and programs</a:t>
            </a:r>
          </a:p>
        </p:txBody>
      </p:sp>
      <p:sp>
        <p:nvSpPr>
          <p:cNvPr id="293" name="TextBox 38"/>
          <p:cNvSpPr txBox="1"/>
          <p:nvPr/>
        </p:nvSpPr>
        <p:spPr>
          <a:xfrm>
            <a:off x="5148996" y="3195026"/>
            <a:ext cx="1722310" cy="281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300" b="1">
                <a:latin typeface="Baskerville"/>
                <a:ea typeface="Baskerville"/>
                <a:cs typeface="Baskerville"/>
                <a:sym typeface="Baskerville"/>
              </a:defRPr>
            </a:lvl1pPr>
          </a:lstStyle>
          <a:p>
            <a:r>
              <a:t>Budgets</a:t>
            </a:r>
          </a:p>
        </p:txBody>
      </p:sp>
      <p:grpSp>
        <p:nvGrpSpPr>
          <p:cNvPr id="296" name="Group 28"/>
          <p:cNvGrpSpPr/>
          <p:nvPr/>
        </p:nvGrpSpPr>
        <p:grpSpPr>
          <a:xfrm>
            <a:off x="8082176" y="2304723"/>
            <a:ext cx="733803" cy="701041"/>
            <a:chOff x="0" y="0"/>
            <a:chExt cx="733801" cy="701040"/>
          </a:xfrm>
        </p:grpSpPr>
        <p:sp>
          <p:nvSpPr>
            <p:cNvPr id="294" name="Oval 29"/>
            <p:cNvSpPr/>
            <p:nvPr/>
          </p:nvSpPr>
          <p:spPr>
            <a:xfrm>
              <a:off x="0" y="0"/>
              <a:ext cx="733802" cy="701041"/>
            </a:xfrm>
            <a:prstGeom prst="ellipse">
              <a:avLst/>
            </a:prstGeom>
            <a:gradFill flip="none" rotWithShape="1">
              <a:gsLst>
                <a:gs pos="5000">
                  <a:srgbClr val="FF892F"/>
                </a:gs>
                <a:gs pos="99000">
                  <a:srgbClr val="F80066"/>
                </a:gs>
              </a:gsLst>
              <a:lin ang="10800000" scaled="0"/>
            </a:gradFill>
            <a:ln w="12700" cap="flat">
              <a:noFill/>
              <a:miter lim="400000"/>
            </a:ln>
            <a:effectLst>
              <a:outerShdw blurRad="571500" dist="279400" dir="1500000" rotWithShape="0">
                <a:srgbClr val="262626">
                  <a:alpha val="17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295" name="Oval 30"/>
            <p:cNvSpPr/>
            <p:nvPr/>
          </p:nvSpPr>
          <p:spPr>
            <a:xfrm>
              <a:off x="106401" y="100648"/>
              <a:ext cx="520883" cy="497628"/>
            </a:xfrm>
            <a:prstGeom prst="ellipse">
              <a:avLst/>
            </a:prstGeom>
            <a:solidFill>
              <a:srgbClr val="FFFFFF"/>
            </a:solidFill>
            <a:ln w="12700" cap="flat">
              <a:noFill/>
              <a:miter lim="400000"/>
            </a:ln>
            <a:effectLst>
              <a:outerShdw blurRad="571500" dist="279400" dir="1500000" rotWithShape="0">
                <a:srgbClr val="262626">
                  <a:alpha val="17000"/>
                </a:srgbClr>
              </a:outerShdw>
            </a:effectLst>
          </p:spPr>
          <p:txBody>
            <a:bodyPr wrap="square" lIns="45719" tIns="45719" rIns="45719" bIns="45719" numCol="1" anchor="ctr">
              <a:noAutofit/>
            </a:bodyPr>
            <a:lstStyle/>
            <a:p>
              <a:pPr algn="ctr">
                <a:defRPr>
                  <a:solidFill>
                    <a:srgbClr val="FFFFFF"/>
                  </a:solidFill>
                </a:defRPr>
              </a:pPr>
              <a:endParaRPr/>
            </a:p>
          </p:txBody>
        </p:sp>
      </p:grpSp>
      <p:sp>
        <p:nvSpPr>
          <p:cNvPr id="297" name="TextBox 37"/>
          <p:cNvSpPr txBox="1"/>
          <p:nvPr/>
        </p:nvSpPr>
        <p:spPr>
          <a:xfrm>
            <a:off x="7615150" y="3706613"/>
            <a:ext cx="1774511" cy="2034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457200">
              <a:lnSpc>
                <a:spcPts val="3300"/>
              </a:lnSpc>
              <a:defRPr sz="1100">
                <a:latin typeface="American Typewriter"/>
                <a:ea typeface="American Typewriter"/>
                <a:cs typeface="American Typewriter"/>
                <a:sym typeface="American Typewriter"/>
              </a:defRPr>
            </a:lvl1pPr>
          </a:lstStyle>
          <a:p>
            <a:r>
              <a:t>Plan promotional marketing campaigns in conjunction with sales, marketing, advertising, product design, and product development teams</a:t>
            </a:r>
          </a:p>
        </p:txBody>
      </p:sp>
      <p:sp>
        <p:nvSpPr>
          <p:cNvPr id="298" name="TextBox 38"/>
          <p:cNvSpPr txBox="1"/>
          <p:nvPr/>
        </p:nvSpPr>
        <p:spPr>
          <a:xfrm>
            <a:off x="7564350" y="3195026"/>
            <a:ext cx="1774511" cy="47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300" b="1">
                <a:latin typeface="Baskerville"/>
                <a:ea typeface="Baskerville"/>
                <a:cs typeface="Baskerville"/>
                <a:sym typeface="Baskerville"/>
              </a:defRPr>
            </a:pPr>
            <a:r>
              <a:t>Cross-Functional </a:t>
            </a:r>
          </a:p>
          <a:p>
            <a:pPr algn="ctr">
              <a:defRPr sz="1300" b="1">
                <a:latin typeface="Baskerville"/>
                <a:ea typeface="Baskerville"/>
                <a:cs typeface="Baskerville"/>
                <a:sym typeface="Baskerville"/>
              </a:defRPr>
            </a:pPr>
            <a:r>
              <a:t>Coordination</a:t>
            </a:r>
          </a:p>
        </p:txBody>
      </p:sp>
      <p:grpSp>
        <p:nvGrpSpPr>
          <p:cNvPr id="301" name="Group 28"/>
          <p:cNvGrpSpPr/>
          <p:nvPr/>
        </p:nvGrpSpPr>
        <p:grpSpPr>
          <a:xfrm>
            <a:off x="10516017" y="2317423"/>
            <a:ext cx="733803" cy="701041"/>
            <a:chOff x="0" y="0"/>
            <a:chExt cx="733801" cy="701040"/>
          </a:xfrm>
        </p:grpSpPr>
        <p:sp>
          <p:nvSpPr>
            <p:cNvPr id="299" name="Oval 29"/>
            <p:cNvSpPr/>
            <p:nvPr/>
          </p:nvSpPr>
          <p:spPr>
            <a:xfrm>
              <a:off x="0" y="0"/>
              <a:ext cx="733802" cy="701041"/>
            </a:xfrm>
            <a:prstGeom prst="ellipse">
              <a:avLst/>
            </a:prstGeom>
            <a:gradFill flip="none" rotWithShape="1">
              <a:gsLst>
                <a:gs pos="5000">
                  <a:srgbClr val="FF892F"/>
                </a:gs>
                <a:gs pos="99000">
                  <a:srgbClr val="F80066"/>
                </a:gs>
              </a:gsLst>
              <a:lin ang="10800000" scaled="0"/>
            </a:gradFill>
            <a:ln w="12700" cap="flat">
              <a:noFill/>
              <a:miter lim="400000"/>
            </a:ln>
            <a:effectLst>
              <a:outerShdw blurRad="571500" dist="279400" dir="1500000" rotWithShape="0">
                <a:srgbClr val="262626">
                  <a:alpha val="17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300" name="Oval 30"/>
            <p:cNvSpPr/>
            <p:nvPr/>
          </p:nvSpPr>
          <p:spPr>
            <a:xfrm>
              <a:off x="106401" y="100648"/>
              <a:ext cx="520883" cy="497628"/>
            </a:xfrm>
            <a:prstGeom prst="ellipse">
              <a:avLst/>
            </a:prstGeom>
            <a:solidFill>
              <a:srgbClr val="FFFFFF"/>
            </a:solidFill>
            <a:ln w="12700" cap="flat">
              <a:noFill/>
              <a:miter lim="400000"/>
            </a:ln>
            <a:effectLst>
              <a:outerShdw blurRad="571500" dist="279400" dir="1500000" rotWithShape="0">
                <a:srgbClr val="262626">
                  <a:alpha val="17000"/>
                </a:srgbClr>
              </a:outerShdw>
            </a:effectLst>
          </p:spPr>
          <p:txBody>
            <a:bodyPr wrap="square" lIns="45719" tIns="45719" rIns="45719" bIns="45719" numCol="1" anchor="ctr">
              <a:noAutofit/>
            </a:bodyPr>
            <a:lstStyle/>
            <a:p>
              <a:pPr algn="ctr">
                <a:defRPr>
                  <a:solidFill>
                    <a:srgbClr val="FFFFFF"/>
                  </a:solidFill>
                </a:defRPr>
              </a:pPr>
              <a:endParaRPr/>
            </a:p>
          </p:txBody>
        </p:sp>
      </p:grpSp>
      <p:sp>
        <p:nvSpPr>
          <p:cNvPr id="302" name="TextBox 37"/>
          <p:cNvSpPr txBox="1"/>
          <p:nvPr/>
        </p:nvSpPr>
        <p:spPr>
          <a:xfrm>
            <a:off x="9930161" y="3706613"/>
            <a:ext cx="1905516" cy="2288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457200">
              <a:lnSpc>
                <a:spcPts val="3300"/>
              </a:lnSpc>
              <a:defRPr sz="1100">
                <a:latin typeface="American Typewriter"/>
                <a:ea typeface="American Typewriter"/>
                <a:cs typeface="American Typewriter"/>
                <a:sym typeface="American Typewriter"/>
              </a:defRPr>
            </a:lvl1pPr>
          </a:lstStyle>
          <a:p>
            <a:r>
              <a:t>Analysing the impact of existing campaigns using analytics reports and making changes to come up with marketing ideas that have a better probability of succeeding in the future</a:t>
            </a:r>
          </a:p>
        </p:txBody>
      </p:sp>
      <p:sp>
        <p:nvSpPr>
          <p:cNvPr id="303" name="TextBox 38"/>
          <p:cNvSpPr txBox="1"/>
          <p:nvPr/>
        </p:nvSpPr>
        <p:spPr>
          <a:xfrm>
            <a:off x="9995663" y="3210991"/>
            <a:ext cx="1774511" cy="47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300" b="1">
                <a:latin typeface="Baskerville"/>
                <a:ea typeface="Baskerville"/>
                <a:cs typeface="Baskerville"/>
                <a:sym typeface="Baskerville"/>
              </a:defRPr>
            </a:lvl1pPr>
          </a:lstStyle>
          <a:p>
            <a:r>
              <a:t>Analysing &amp; Forecasting</a:t>
            </a:r>
          </a:p>
        </p:txBody>
      </p:sp>
      <p:sp>
        <p:nvSpPr>
          <p:cNvPr id="304" name="Straight Connector 42"/>
          <p:cNvSpPr/>
          <p:nvPr/>
        </p:nvSpPr>
        <p:spPr>
          <a:xfrm>
            <a:off x="4696286" y="6347550"/>
            <a:ext cx="7505583" cy="1"/>
          </a:xfrm>
          <a:prstGeom prst="line">
            <a:avLst/>
          </a:prstGeom>
          <a:ln w="25400">
            <a:solidFill>
              <a:srgbClr val="0A3751"/>
            </a:solidFill>
            <a:miter/>
          </a:ln>
        </p:spPr>
        <p:txBody>
          <a:bodyPr lIns="45719" rIns="45719"/>
          <a:lstStyle/>
          <a:p>
            <a:endParaRPr/>
          </a:p>
        </p:txBody>
      </p:sp>
      <p:pic>
        <p:nvPicPr>
          <p:cNvPr id="305" name="1275975-200.png" descr="1275975-200.png"/>
          <p:cNvPicPr>
            <a:picLocks noChangeAspect="1"/>
          </p:cNvPicPr>
          <p:nvPr/>
        </p:nvPicPr>
        <p:blipFill>
          <a:blip r:embed="rId2"/>
          <a:stretch>
            <a:fillRect/>
          </a:stretch>
        </p:blipFill>
        <p:spPr>
          <a:xfrm>
            <a:off x="1265678" y="2485110"/>
            <a:ext cx="340266" cy="340266"/>
          </a:xfrm>
          <a:prstGeom prst="rect">
            <a:avLst/>
          </a:prstGeom>
          <a:ln w="12700">
            <a:miter lim="400000"/>
          </a:ln>
        </p:spPr>
      </p:pic>
      <p:pic>
        <p:nvPicPr>
          <p:cNvPr id="306" name="png-clipart-computer-icons-business-symbol-technology-company-communication-company-text (1).png" descr="png-clipart-computer-icons-business-symbol-technology-company-communication-company-text (1).png"/>
          <p:cNvPicPr>
            <a:picLocks noChangeAspect="1"/>
          </p:cNvPicPr>
          <p:nvPr/>
        </p:nvPicPr>
        <p:blipFill>
          <a:blip r:embed="rId3"/>
          <a:stretch>
            <a:fillRect/>
          </a:stretch>
        </p:blipFill>
        <p:spPr>
          <a:xfrm>
            <a:off x="3474763" y="2485110"/>
            <a:ext cx="340266" cy="340266"/>
          </a:xfrm>
          <a:prstGeom prst="rect">
            <a:avLst/>
          </a:prstGeom>
          <a:ln w="12700">
            <a:miter lim="400000"/>
          </a:ln>
        </p:spPr>
      </p:pic>
      <p:pic>
        <p:nvPicPr>
          <p:cNvPr id="307" name="Image" descr="Image"/>
          <p:cNvPicPr>
            <a:picLocks noChangeAspect="1"/>
          </p:cNvPicPr>
          <p:nvPr/>
        </p:nvPicPr>
        <p:blipFill>
          <a:blip r:embed="rId4"/>
          <a:stretch>
            <a:fillRect/>
          </a:stretch>
        </p:blipFill>
        <p:spPr>
          <a:xfrm>
            <a:off x="5864481" y="2514273"/>
            <a:ext cx="291339" cy="281941"/>
          </a:xfrm>
          <a:prstGeom prst="rect">
            <a:avLst/>
          </a:prstGeom>
          <a:ln w="12700">
            <a:miter lim="400000"/>
          </a:ln>
        </p:spPr>
      </p:pic>
      <p:pic>
        <p:nvPicPr>
          <p:cNvPr id="308" name="group-icon-team-symbol-vector-22537779.png" descr="group-icon-team-symbol-vector-22537779.png"/>
          <p:cNvPicPr>
            <a:picLocks noChangeAspect="1"/>
          </p:cNvPicPr>
          <p:nvPr/>
        </p:nvPicPr>
        <p:blipFill>
          <a:blip r:embed="rId5"/>
          <a:stretch>
            <a:fillRect/>
          </a:stretch>
        </p:blipFill>
        <p:spPr>
          <a:xfrm>
            <a:off x="8156572" y="2437676"/>
            <a:ext cx="597712" cy="435134"/>
          </a:xfrm>
          <a:prstGeom prst="rect">
            <a:avLst/>
          </a:prstGeom>
          <a:ln w="12700">
            <a:miter lim="400000"/>
          </a:ln>
        </p:spPr>
      </p:pic>
      <p:pic>
        <p:nvPicPr>
          <p:cNvPr id="309" name="1327036-200.png" descr="1327036-200.png"/>
          <p:cNvPicPr>
            <a:picLocks noChangeAspect="1"/>
          </p:cNvPicPr>
          <p:nvPr/>
        </p:nvPicPr>
        <p:blipFill>
          <a:blip r:embed="rId6"/>
          <a:stretch>
            <a:fillRect/>
          </a:stretch>
        </p:blipFill>
        <p:spPr>
          <a:xfrm>
            <a:off x="10712786" y="2485110"/>
            <a:ext cx="340266" cy="34026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Group 5"/>
          <p:cNvSpPr/>
          <p:nvPr/>
        </p:nvSpPr>
        <p:spPr>
          <a:xfrm>
            <a:off x="449063" y="379643"/>
            <a:ext cx="118309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312" name="Marketing/Digital…"/>
          <p:cNvSpPr txBox="1"/>
          <p:nvPr/>
        </p:nvSpPr>
        <p:spPr>
          <a:xfrm>
            <a:off x="3019444" y="2398678"/>
            <a:ext cx="6153112" cy="148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4800" b="1">
                <a:solidFill>
                  <a:srgbClr val="FFFFFF"/>
                </a:solidFill>
                <a:latin typeface="Baskerville"/>
                <a:ea typeface="Baskerville"/>
                <a:cs typeface="Baskerville"/>
                <a:sym typeface="Baskerville"/>
              </a:defRPr>
            </a:pPr>
            <a:r>
              <a:t>Marketing/Digital</a:t>
            </a:r>
          </a:p>
          <a:p>
            <a:pPr>
              <a:defRPr sz="4800" b="1">
                <a:solidFill>
                  <a:srgbClr val="FFFFFF"/>
                </a:solidFill>
                <a:latin typeface="Baskerville"/>
                <a:ea typeface="Baskerville"/>
                <a:cs typeface="Baskerville"/>
                <a:sym typeface="Baskerville"/>
              </a:defRPr>
            </a:pPr>
            <a:r>
              <a:t>Marketing Strategies</a:t>
            </a:r>
          </a:p>
        </p:txBody>
      </p:sp>
      <p:pic>
        <p:nvPicPr>
          <p:cNvPr id="313" name="Screenshot 2021-10-11 at 2.11.06 AM.png" descr="Screenshot 2021-10-11 at 2.11.06 AM.png"/>
          <p:cNvPicPr>
            <a:picLocks noChangeAspect="1"/>
          </p:cNvPicPr>
          <p:nvPr/>
        </p:nvPicPr>
        <p:blipFill>
          <a:blip r:embed="rId2"/>
          <a:stretch>
            <a:fillRect/>
          </a:stretch>
        </p:blipFill>
        <p:spPr>
          <a:xfrm>
            <a:off x="-19617" y="1278654"/>
            <a:ext cx="12231234" cy="4099481"/>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Rectangle 31"/>
          <p:cNvSpPr/>
          <p:nvPr/>
        </p:nvSpPr>
        <p:spPr>
          <a:xfrm>
            <a:off x="0" y="3916819"/>
            <a:ext cx="1677878" cy="2941181"/>
          </a:xfrm>
          <a:prstGeom prst="rect">
            <a:avLst/>
          </a:prstGeom>
          <a:solidFill>
            <a:srgbClr val="0A3751"/>
          </a:solidFill>
          <a:ln w="12700">
            <a:miter lim="400000"/>
          </a:ln>
        </p:spPr>
        <p:txBody>
          <a:bodyPr lIns="45719" rIns="45719" anchor="ctr"/>
          <a:lstStyle/>
          <a:p>
            <a:pPr algn="ctr">
              <a:defRPr>
                <a:solidFill>
                  <a:srgbClr val="FFFFFF"/>
                </a:solidFill>
              </a:defRPr>
            </a:pPr>
            <a:endParaRPr/>
          </a:p>
        </p:txBody>
      </p:sp>
      <p:sp>
        <p:nvSpPr>
          <p:cNvPr id="316" name="Group 5"/>
          <p:cNvSpPr/>
          <p:nvPr/>
        </p:nvSpPr>
        <p:spPr>
          <a:xfrm>
            <a:off x="517477" y="379643"/>
            <a:ext cx="122276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317" name="TextBox 18"/>
          <p:cNvSpPr txBox="1"/>
          <p:nvPr/>
        </p:nvSpPr>
        <p:spPr>
          <a:xfrm>
            <a:off x="721465" y="1012580"/>
            <a:ext cx="3679579"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rgbClr val="0A3751"/>
                </a:solidFill>
                <a:latin typeface="Baskerville"/>
                <a:ea typeface="Baskerville"/>
                <a:cs typeface="Baskerville"/>
                <a:sym typeface="Baskerville"/>
              </a:defRPr>
            </a:lvl1pPr>
          </a:lstStyle>
          <a:p>
            <a:r>
              <a:t>Empathy Map</a:t>
            </a:r>
          </a:p>
        </p:txBody>
      </p:sp>
      <p:sp>
        <p:nvSpPr>
          <p:cNvPr id="318" name="TextBox 19"/>
          <p:cNvSpPr txBox="1"/>
          <p:nvPr/>
        </p:nvSpPr>
        <p:spPr>
          <a:xfrm>
            <a:off x="746916" y="1806365"/>
            <a:ext cx="4109969" cy="169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lnSpc>
                <a:spcPct val="200000"/>
              </a:lnSpc>
              <a:defRPr sz="1200">
                <a:latin typeface="American Typewriter"/>
                <a:ea typeface="American Typewriter"/>
                <a:cs typeface="American Typewriter"/>
                <a:sym typeface="American Typewriter"/>
              </a:defRPr>
            </a:lvl1pPr>
          </a:lstStyle>
          <a:p>
            <a:r>
              <a:t>The following slides contain the empathy maps for the companies that I worked at. An empathy map assists teams in better understanding their consumers. Much like a user person, an empathy map represents a group of users or a company.</a:t>
            </a:r>
          </a:p>
        </p:txBody>
      </p:sp>
      <p:sp>
        <p:nvSpPr>
          <p:cNvPr id="319" name="Rectangle: Rounded Corners 25"/>
          <p:cNvSpPr/>
          <p:nvPr/>
        </p:nvSpPr>
        <p:spPr>
          <a:xfrm>
            <a:off x="784304" y="4724387"/>
            <a:ext cx="4111554" cy="711586"/>
          </a:xfrm>
          <a:prstGeom prst="roundRect">
            <a:avLst>
              <a:gd name="adj" fmla="val 50000"/>
            </a:avLst>
          </a:prstGeom>
          <a:solidFill>
            <a:srgbClr val="FFFFFF"/>
          </a:solidFill>
          <a:ln w="12700">
            <a:miter lim="400000"/>
          </a:ln>
          <a:effectLst>
            <a:outerShdw blurRad="571500" dist="279400" dir="1500000" rotWithShape="0">
              <a:srgbClr val="262626">
                <a:alpha val="17000"/>
              </a:srgbClr>
            </a:outerShdw>
          </a:effectLst>
        </p:spPr>
        <p:txBody>
          <a:bodyPr lIns="45719" rIns="45719" anchor="ctr"/>
          <a:lstStyle/>
          <a:p>
            <a:pPr algn="ctr">
              <a:defRPr>
                <a:solidFill>
                  <a:srgbClr val="FFFFFF"/>
                </a:solidFill>
              </a:defRPr>
            </a:pPr>
            <a:endParaRPr/>
          </a:p>
        </p:txBody>
      </p:sp>
      <p:sp>
        <p:nvSpPr>
          <p:cNvPr id="320" name="Rectangle: Rounded Corners 28"/>
          <p:cNvSpPr/>
          <p:nvPr/>
        </p:nvSpPr>
        <p:spPr>
          <a:xfrm>
            <a:off x="904830" y="4799164"/>
            <a:ext cx="562666" cy="562032"/>
          </a:xfrm>
          <a:prstGeom prst="roundRect">
            <a:avLst>
              <a:gd name="adj" fmla="val 50000"/>
            </a:avLst>
          </a:prstGeom>
          <a:gradFill>
            <a:gsLst>
              <a:gs pos="5000">
                <a:srgbClr val="FF892F"/>
              </a:gs>
              <a:gs pos="99000">
                <a:srgbClr val="F80066"/>
              </a:gs>
            </a:gsLst>
            <a:lin ang="10800000"/>
          </a:gradFill>
          <a:ln w="12700">
            <a:miter lim="400000"/>
          </a:ln>
          <a:effectLst>
            <a:outerShdw blurRad="571500" dist="279400" dir="1500000" rotWithShape="0">
              <a:srgbClr val="262626">
                <a:alpha val="17000"/>
              </a:srgbClr>
            </a:outerShdw>
          </a:effectLst>
        </p:spPr>
        <p:txBody>
          <a:bodyPr lIns="45719" rIns="45719" anchor="ctr"/>
          <a:lstStyle/>
          <a:p>
            <a:pPr algn="ctr">
              <a:defRPr>
                <a:solidFill>
                  <a:srgbClr val="FFFFFF"/>
                </a:solidFill>
              </a:defRPr>
            </a:pPr>
            <a:endParaRPr/>
          </a:p>
        </p:txBody>
      </p:sp>
      <p:sp>
        <p:nvSpPr>
          <p:cNvPr id="321" name="Rectangle: Rounded Corners 32"/>
          <p:cNvSpPr/>
          <p:nvPr/>
        </p:nvSpPr>
        <p:spPr>
          <a:xfrm>
            <a:off x="772397" y="5611569"/>
            <a:ext cx="4109968" cy="749613"/>
          </a:xfrm>
          <a:prstGeom prst="roundRect">
            <a:avLst>
              <a:gd name="adj" fmla="val 50000"/>
            </a:avLst>
          </a:prstGeom>
          <a:solidFill>
            <a:srgbClr val="FFFFFF"/>
          </a:solidFill>
          <a:ln w="12700">
            <a:miter lim="400000"/>
          </a:ln>
          <a:effectLst>
            <a:outerShdw blurRad="571500" dist="279400" dir="1500000" rotWithShape="0">
              <a:srgbClr val="262626">
                <a:alpha val="17000"/>
              </a:srgbClr>
            </a:outerShdw>
          </a:effectLst>
        </p:spPr>
        <p:txBody>
          <a:bodyPr lIns="45719" rIns="45719" anchor="ctr"/>
          <a:lstStyle/>
          <a:p>
            <a:pPr algn="ctr">
              <a:defRPr>
                <a:solidFill>
                  <a:srgbClr val="FFFFFF"/>
                </a:solidFill>
              </a:defRPr>
            </a:pPr>
            <a:endParaRPr/>
          </a:p>
        </p:txBody>
      </p:sp>
      <p:sp>
        <p:nvSpPr>
          <p:cNvPr id="322" name="Rectangle: Rounded Corners 33"/>
          <p:cNvSpPr/>
          <p:nvPr/>
        </p:nvSpPr>
        <p:spPr>
          <a:xfrm>
            <a:off x="891336" y="5705359"/>
            <a:ext cx="562666" cy="562032"/>
          </a:xfrm>
          <a:prstGeom prst="roundRect">
            <a:avLst>
              <a:gd name="adj" fmla="val 50000"/>
            </a:avLst>
          </a:prstGeom>
          <a:gradFill>
            <a:gsLst>
              <a:gs pos="5000">
                <a:srgbClr val="FF892F"/>
              </a:gs>
              <a:gs pos="99000">
                <a:srgbClr val="F80066"/>
              </a:gs>
            </a:gsLst>
            <a:lin ang="10800000"/>
          </a:gradFill>
          <a:ln w="12700">
            <a:miter lim="400000"/>
          </a:ln>
          <a:effectLst>
            <a:outerShdw blurRad="571500" dist="279400" dir="1500000" rotWithShape="0">
              <a:srgbClr val="262626">
                <a:alpha val="17000"/>
              </a:srgbClr>
            </a:outerShdw>
          </a:effectLst>
        </p:spPr>
        <p:txBody>
          <a:bodyPr lIns="45719" rIns="45719" anchor="ctr"/>
          <a:lstStyle/>
          <a:p>
            <a:pPr algn="ctr">
              <a:defRPr>
                <a:solidFill>
                  <a:srgbClr val="FFFFFF"/>
                </a:solidFill>
              </a:defRPr>
            </a:pPr>
            <a:endParaRPr/>
          </a:p>
        </p:txBody>
      </p:sp>
      <p:sp>
        <p:nvSpPr>
          <p:cNvPr id="323" name="TextBox 34"/>
          <p:cNvSpPr txBox="1"/>
          <p:nvPr/>
        </p:nvSpPr>
        <p:spPr>
          <a:xfrm>
            <a:off x="1790179" y="5042458"/>
            <a:ext cx="2736102"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200000"/>
              </a:lnSpc>
              <a:defRPr sz="900">
                <a:latin typeface="American Typewriter"/>
                <a:ea typeface="American Typewriter"/>
                <a:cs typeface="American Typewriter"/>
                <a:sym typeface="American Typewriter"/>
              </a:defRPr>
            </a:lvl1pPr>
          </a:lstStyle>
          <a:p>
            <a:r>
              <a:t>POPxo</a:t>
            </a:r>
          </a:p>
        </p:txBody>
      </p:sp>
      <p:sp>
        <p:nvSpPr>
          <p:cNvPr id="324" name="TextBox 35"/>
          <p:cNvSpPr txBox="1"/>
          <p:nvPr/>
        </p:nvSpPr>
        <p:spPr>
          <a:xfrm>
            <a:off x="1777479" y="4815333"/>
            <a:ext cx="2326247" cy="231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000">
                <a:solidFill>
                  <a:srgbClr val="262626"/>
                </a:solidFill>
                <a:latin typeface="Baskerville SemiBold"/>
                <a:ea typeface="Baskerville SemiBold"/>
                <a:cs typeface="Baskerville SemiBold"/>
                <a:sym typeface="Baskerville SemiBold"/>
              </a:defRPr>
            </a:lvl1pPr>
          </a:lstStyle>
          <a:p>
            <a:r>
              <a:t>Community Associate</a:t>
            </a:r>
          </a:p>
        </p:txBody>
      </p:sp>
      <p:sp>
        <p:nvSpPr>
          <p:cNvPr id="325" name="TextBox 36"/>
          <p:cNvSpPr txBox="1"/>
          <p:nvPr/>
        </p:nvSpPr>
        <p:spPr>
          <a:xfrm>
            <a:off x="1723597" y="5939147"/>
            <a:ext cx="2736102"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200000"/>
              </a:lnSpc>
              <a:defRPr sz="900">
                <a:latin typeface="American Typewriter"/>
                <a:ea typeface="American Typewriter"/>
                <a:cs typeface="American Typewriter"/>
                <a:sym typeface="American Typewriter"/>
              </a:defRPr>
            </a:lvl1pPr>
          </a:lstStyle>
          <a:p>
            <a:r>
              <a:t>Events Planning</a:t>
            </a:r>
          </a:p>
        </p:txBody>
      </p:sp>
      <p:sp>
        <p:nvSpPr>
          <p:cNvPr id="326" name="TextBox 37"/>
          <p:cNvSpPr txBox="1"/>
          <p:nvPr/>
        </p:nvSpPr>
        <p:spPr>
          <a:xfrm>
            <a:off x="1723597" y="5712021"/>
            <a:ext cx="2326247" cy="231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000">
                <a:solidFill>
                  <a:srgbClr val="262626"/>
                </a:solidFill>
                <a:latin typeface="Baskerville SemiBold"/>
                <a:ea typeface="Baskerville SemiBold"/>
                <a:cs typeface="Baskerville SemiBold"/>
                <a:sym typeface="Baskerville SemiBold"/>
              </a:defRPr>
            </a:lvl1pPr>
          </a:lstStyle>
          <a:p>
            <a:r>
              <a:t>Marketing Associate</a:t>
            </a:r>
          </a:p>
        </p:txBody>
      </p:sp>
      <p:sp>
        <p:nvSpPr>
          <p:cNvPr id="327" name="Rectangle 38"/>
          <p:cNvSpPr/>
          <p:nvPr/>
        </p:nvSpPr>
        <p:spPr>
          <a:xfrm>
            <a:off x="6616826" y="-1"/>
            <a:ext cx="2103831" cy="4125913"/>
          </a:xfrm>
          <a:prstGeom prst="rect">
            <a:avLst/>
          </a:prstGeom>
          <a:gradFill>
            <a:gsLst>
              <a:gs pos="5000">
                <a:srgbClr val="FF892F"/>
              </a:gs>
              <a:gs pos="99000">
                <a:srgbClr val="F80066"/>
              </a:gs>
            </a:gsLst>
            <a:lin ang="6599999"/>
          </a:gradFill>
          <a:ln w="12700">
            <a:miter lim="400000"/>
          </a:ln>
        </p:spPr>
        <p:txBody>
          <a:bodyPr lIns="45719" rIns="45719" anchor="ctr"/>
          <a:lstStyle/>
          <a:p>
            <a:pPr algn="ctr">
              <a:defRPr>
                <a:solidFill>
                  <a:srgbClr val="FFFFFF"/>
                </a:solidFill>
              </a:defRPr>
            </a:pPr>
            <a:endParaRPr/>
          </a:p>
        </p:txBody>
      </p:sp>
      <p:sp>
        <p:nvSpPr>
          <p:cNvPr id="328" name="Straight Connector 41"/>
          <p:cNvSpPr/>
          <p:nvPr/>
        </p:nvSpPr>
        <p:spPr>
          <a:xfrm flipV="1">
            <a:off x="7253055" y="776667"/>
            <a:ext cx="1" cy="3340167"/>
          </a:xfrm>
          <a:prstGeom prst="line">
            <a:avLst/>
          </a:prstGeom>
          <a:ln w="12700">
            <a:solidFill>
              <a:srgbClr val="FFFFFF"/>
            </a:solidFill>
            <a:miter/>
          </a:ln>
        </p:spPr>
        <p:txBody>
          <a:bodyPr lIns="45719" rIns="45719"/>
          <a:lstStyle/>
          <a:p>
            <a:endParaRPr/>
          </a:p>
        </p:txBody>
      </p:sp>
      <p:pic>
        <p:nvPicPr>
          <p:cNvPr id="329" name="Picture Placeholder 2" descr="Picture Placeholder 2"/>
          <p:cNvPicPr>
            <a:picLocks noGrp="1" noChangeAspect="1"/>
          </p:cNvPicPr>
          <p:nvPr>
            <p:ph type="pic" idx="22"/>
          </p:nvPr>
        </p:nvPicPr>
        <p:blipFill>
          <a:blip r:embed="rId2"/>
          <a:srcRect l="209" t="5909" r="209" b="5490"/>
          <a:stretch>
            <a:fillRect/>
          </a:stretch>
        </p:blipFill>
        <p:spPr>
          <a:xfrm>
            <a:off x="6626362" y="4126725"/>
            <a:ext cx="5565638" cy="2730463"/>
          </a:xfrm>
          <a:prstGeom prst="rect">
            <a:avLst/>
          </a:prstGeom>
        </p:spPr>
      </p:pic>
      <p:sp>
        <p:nvSpPr>
          <p:cNvPr id="330" name="Rectangle: Rounded Corners 25"/>
          <p:cNvSpPr/>
          <p:nvPr/>
        </p:nvSpPr>
        <p:spPr>
          <a:xfrm>
            <a:off x="785097" y="3793252"/>
            <a:ext cx="4109968" cy="736066"/>
          </a:xfrm>
          <a:prstGeom prst="roundRect">
            <a:avLst>
              <a:gd name="adj" fmla="val 50000"/>
            </a:avLst>
          </a:prstGeom>
          <a:solidFill>
            <a:srgbClr val="FFFFFF"/>
          </a:solidFill>
          <a:ln w="12700">
            <a:miter lim="400000"/>
          </a:ln>
          <a:effectLst>
            <a:outerShdw blurRad="571500" dist="279400" dir="1500000" rotWithShape="0">
              <a:srgbClr val="262626">
                <a:alpha val="17000"/>
              </a:srgbClr>
            </a:outerShdw>
          </a:effectLst>
        </p:spPr>
        <p:txBody>
          <a:bodyPr lIns="45719" rIns="45719" anchor="ctr"/>
          <a:lstStyle/>
          <a:p>
            <a:pPr algn="ctr">
              <a:defRPr>
                <a:solidFill>
                  <a:srgbClr val="FFFFFF"/>
                </a:solidFill>
              </a:defRPr>
            </a:pPr>
            <a:endParaRPr/>
          </a:p>
        </p:txBody>
      </p:sp>
      <p:sp>
        <p:nvSpPr>
          <p:cNvPr id="331" name="Rectangle: Rounded Corners 28"/>
          <p:cNvSpPr/>
          <p:nvPr/>
        </p:nvSpPr>
        <p:spPr>
          <a:xfrm>
            <a:off x="904037" y="3880269"/>
            <a:ext cx="562666" cy="562032"/>
          </a:xfrm>
          <a:prstGeom prst="roundRect">
            <a:avLst>
              <a:gd name="adj" fmla="val 50000"/>
            </a:avLst>
          </a:prstGeom>
          <a:gradFill>
            <a:gsLst>
              <a:gs pos="5000">
                <a:srgbClr val="FF892F"/>
              </a:gs>
              <a:gs pos="99000">
                <a:srgbClr val="F80066"/>
              </a:gs>
            </a:gsLst>
            <a:lin ang="10800000"/>
          </a:gradFill>
          <a:ln w="12700">
            <a:miter lim="400000"/>
          </a:ln>
          <a:effectLst>
            <a:outerShdw blurRad="571500" dist="279400" dir="1500000" rotWithShape="0">
              <a:srgbClr val="262626">
                <a:alpha val="17000"/>
              </a:srgbClr>
            </a:outerShdw>
          </a:effectLst>
        </p:spPr>
        <p:txBody>
          <a:bodyPr lIns="45719" rIns="45719" anchor="ctr"/>
          <a:lstStyle/>
          <a:p>
            <a:pPr algn="ctr">
              <a:defRPr>
                <a:solidFill>
                  <a:srgbClr val="FFFFFF"/>
                </a:solidFill>
              </a:defRPr>
            </a:pPr>
            <a:endParaRPr/>
          </a:p>
        </p:txBody>
      </p:sp>
      <p:sp>
        <p:nvSpPr>
          <p:cNvPr id="332" name="TextBox 34"/>
          <p:cNvSpPr txBox="1"/>
          <p:nvPr/>
        </p:nvSpPr>
        <p:spPr>
          <a:xfrm>
            <a:off x="1789386" y="4123563"/>
            <a:ext cx="2736102"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200000"/>
              </a:lnSpc>
              <a:defRPr sz="900">
                <a:latin typeface="American Typewriter"/>
                <a:ea typeface="American Typewriter"/>
                <a:cs typeface="American Typewriter"/>
                <a:sym typeface="American Typewriter"/>
              </a:defRPr>
            </a:lvl1pPr>
          </a:lstStyle>
          <a:p>
            <a:r>
              <a:t>HC Sons</a:t>
            </a:r>
          </a:p>
        </p:txBody>
      </p:sp>
      <p:sp>
        <p:nvSpPr>
          <p:cNvPr id="333" name="TextBox 35"/>
          <p:cNvSpPr txBox="1"/>
          <p:nvPr/>
        </p:nvSpPr>
        <p:spPr>
          <a:xfrm>
            <a:off x="1789386" y="3871038"/>
            <a:ext cx="2604524" cy="231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000">
                <a:solidFill>
                  <a:srgbClr val="262626"/>
                </a:solidFill>
                <a:latin typeface="Baskerville SemiBold"/>
                <a:ea typeface="Baskerville SemiBold"/>
                <a:cs typeface="Baskerville SemiBold"/>
                <a:sym typeface="Baskerville SemiBold"/>
              </a:defRPr>
            </a:lvl1pPr>
          </a:lstStyle>
          <a:p>
            <a:r>
              <a:t>Marketing and Social Media Specialist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Rectangle 20"/>
          <p:cNvSpPr/>
          <p:nvPr/>
        </p:nvSpPr>
        <p:spPr>
          <a:xfrm>
            <a:off x="10523899" y="-1"/>
            <a:ext cx="1740176" cy="6858001"/>
          </a:xfrm>
          <a:prstGeom prst="rect">
            <a:avLst/>
          </a:prstGeom>
          <a:gradFill>
            <a:gsLst>
              <a:gs pos="5000">
                <a:srgbClr val="FF892F"/>
              </a:gs>
              <a:gs pos="99000">
                <a:srgbClr val="F80066"/>
              </a:gs>
            </a:gsLst>
            <a:lin ang="6599999"/>
          </a:gradFill>
          <a:ln w="12700">
            <a:miter lim="400000"/>
          </a:ln>
        </p:spPr>
        <p:txBody>
          <a:bodyPr lIns="45719" rIns="45719" anchor="ctr"/>
          <a:lstStyle/>
          <a:p>
            <a:pPr algn="ctr">
              <a:defRPr>
                <a:solidFill>
                  <a:srgbClr val="FFFFFF"/>
                </a:solidFill>
              </a:defRPr>
            </a:pPr>
            <a:endParaRPr/>
          </a:p>
        </p:txBody>
      </p:sp>
      <p:sp>
        <p:nvSpPr>
          <p:cNvPr id="336" name="Group 6"/>
          <p:cNvSpPr/>
          <p:nvPr/>
        </p:nvSpPr>
        <p:spPr>
          <a:xfrm>
            <a:off x="441555" y="379643"/>
            <a:ext cx="119060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A6A6A6"/>
                </a:solidFill>
                <a:latin typeface="+mj-lt"/>
                <a:ea typeface="+mj-ea"/>
                <a:cs typeface="+mj-cs"/>
                <a:sym typeface="Helvetica"/>
              </a:defRPr>
            </a:lvl1pPr>
          </a:lstStyle>
          <a:p>
            <a:r>
              <a:t>Disha Rattan</a:t>
            </a:r>
          </a:p>
        </p:txBody>
      </p:sp>
      <p:sp>
        <p:nvSpPr>
          <p:cNvPr id="337" name="TextBox 17"/>
          <p:cNvSpPr txBox="1"/>
          <p:nvPr/>
        </p:nvSpPr>
        <p:spPr>
          <a:xfrm>
            <a:off x="657071" y="975637"/>
            <a:ext cx="5688599"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200" b="1">
                <a:solidFill>
                  <a:srgbClr val="0A3751"/>
                </a:solidFill>
                <a:latin typeface="Baskerville"/>
                <a:ea typeface="Baskerville"/>
                <a:cs typeface="Baskerville"/>
                <a:sym typeface="Baskerville"/>
              </a:defRPr>
            </a:pPr>
            <a:r>
              <a:t>Marketing and Social Media Specialist, </a:t>
            </a:r>
          </a:p>
          <a:p>
            <a:pPr>
              <a:defRPr sz="1300" b="1">
                <a:solidFill>
                  <a:srgbClr val="0A3751"/>
                </a:solidFill>
                <a:latin typeface="American Typewriter"/>
                <a:ea typeface="American Typewriter"/>
                <a:cs typeface="American Typewriter"/>
                <a:sym typeface="American Typewriter"/>
              </a:defRPr>
            </a:pPr>
            <a:r>
              <a:t>HC Sons</a:t>
            </a:r>
          </a:p>
        </p:txBody>
      </p:sp>
      <p:sp>
        <p:nvSpPr>
          <p:cNvPr id="338" name="Rectangle 21"/>
          <p:cNvSpPr/>
          <p:nvPr/>
        </p:nvSpPr>
        <p:spPr>
          <a:xfrm>
            <a:off x="-1" y="3915052"/>
            <a:ext cx="488275" cy="2942949"/>
          </a:xfrm>
          <a:prstGeom prst="rect">
            <a:avLst/>
          </a:prstGeom>
          <a:gradFill>
            <a:gsLst>
              <a:gs pos="5000">
                <a:srgbClr val="FF892F"/>
              </a:gs>
              <a:gs pos="99000">
                <a:srgbClr val="F80066"/>
              </a:gs>
            </a:gsLst>
            <a:lin ang="6599999"/>
          </a:gradFill>
          <a:ln w="12700">
            <a:miter lim="400000"/>
          </a:ln>
        </p:spPr>
        <p:txBody>
          <a:bodyPr lIns="45719" rIns="45719" anchor="ctr"/>
          <a:lstStyle/>
          <a:p>
            <a:pPr algn="ctr">
              <a:defRPr>
                <a:solidFill>
                  <a:srgbClr val="FFFFFF"/>
                </a:solidFill>
              </a:defRPr>
            </a:pPr>
            <a:endParaRPr/>
          </a:p>
        </p:txBody>
      </p:sp>
      <p:sp>
        <p:nvSpPr>
          <p:cNvPr id="339" name="Line"/>
          <p:cNvSpPr/>
          <p:nvPr/>
        </p:nvSpPr>
        <p:spPr>
          <a:xfrm flipV="1">
            <a:off x="1470898" y="1894692"/>
            <a:ext cx="8070376" cy="4377950"/>
          </a:xfrm>
          <a:prstGeom prst="line">
            <a:avLst/>
          </a:prstGeom>
          <a:ln w="50800">
            <a:solidFill>
              <a:srgbClr val="0F2537"/>
            </a:solidFill>
            <a:miter/>
          </a:ln>
        </p:spPr>
        <p:txBody>
          <a:bodyPr lIns="45719" rIns="45719"/>
          <a:lstStyle/>
          <a:p>
            <a:endParaRPr/>
          </a:p>
        </p:txBody>
      </p:sp>
      <p:sp>
        <p:nvSpPr>
          <p:cNvPr id="340" name="Line"/>
          <p:cNvSpPr/>
          <p:nvPr/>
        </p:nvSpPr>
        <p:spPr>
          <a:xfrm>
            <a:off x="1195277" y="2036941"/>
            <a:ext cx="8346123" cy="4284894"/>
          </a:xfrm>
          <a:prstGeom prst="line">
            <a:avLst/>
          </a:prstGeom>
          <a:ln w="50800">
            <a:solidFill>
              <a:srgbClr val="0F2537"/>
            </a:solidFill>
            <a:miter/>
          </a:ln>
        </p:spPr>
        <p:txBody>
          <a:bodyPr lIns="45719" rIns="45719"/>
          <a:lstStyle/>
          <a:p>
            <a:endParaRPr/>
          </a:p>
        </p:txBody>
      </p:sp>
      <p:sp>
        <p:nvSpPr>
          <p:cNvPr id="341" name="Think and Feel"/>
          <p:cNvSpPr txBox="1"/>
          <p:nvPr/>
        </p:nvSpPr>
        <p:spPr>
          <a:xfrm>
            <a:off x="4594123" y="3423442"/>
            <a:ext cx="1458215" cy="320041"/>
          </a:xfrm>
          <a:prstGeom prst="rect">
            <a:avLst/>
          </a:prstGeom>
          <a:gradFill>
            <a:gsLst>
              <a:gs pos="0">
                <a:srgbClr val="FF892F"/>
              </a:gs>
              <a:gs pos="100000">
                <a:srgbClr val="F80066"/>
              </a:gs>
            </a:gsLst>
            <a:lin ang="6201251"/>
          </a:gra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500">
                <a:latin typeface="American Typewriter"/>
                <a:ea typeface="American Typewriter"/>
                <a:cs typeface="American Typewriter"/>
                <a:sym typeface="American Typewriter"/>
              </a:defRPr>
            </a:lvl1pPr>
          </a:lstStyle>
          <a:p>
            <a:r>
              <a:t>Think and Feel</a:t>
            </a:r>
          </a:p>
        </p:txBody>
      </p:sp>
      <p:sp>
        <p:nvSpPr>
          <p:cNvPr id="342" name="See"/>
          <p:cNvSpPr txBox="1"/>
          <p:nvPr/>
        </p:nvSpPr>
        <p:spPr>
          <a:xfrm>
            <a:off x="5805095" y="4019367"/>
            <a:ext cx="423229" cy="320041"/>
          </a:xfrm>
          <a:prstGeom prst="rect">
            <a:avLst/>
          </a:prstGeom>
          <a:gradFill>
            <a:gsLst>
              <a:gs pos="0">
                <a:srgbClr val="FF892F"/>
              </a:gs>
              <a:gs pos="100000">
                <a:srgbClr val="F80066"/>
              </a:gs>
            </a:gsLst>
            <a:lin ang="6201251"/>
          </a:gra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500">
                <a:latin typeface="American Typewriter"/>
                <a:ea typeface="American Typewriter"/>
                <a:cs typeface="American Typewriter"/>
                <a:sym typeface="American Typewriter"/>
              </a:defRPr>
            </a:lvl1pPr>
          </a:lstStyle>
          <a:p>
            <a:r>
              <a:t>See</a:t>
            </a:r>
          </a:p>
        </p:txBody>
      </p:sp>
      <p:sp>
        <p:nvSpPr>
          <p:cNvPr id="343" name="Say and Do"/>
          <p:cNvSpPr txBox="1"/>
          <p:nvPr/>
        </p:nvSpPr>
        <p:spPr>
          <a:xfrm>
            <a:off x="4784623" y="4539093"/>
            <a:ext cx="1121030" cy="320041"/>
          </a:xfrm>
          <a:prstGeom prst="rect">
            <a:avLst/>
          </a:prstGeom>
          <a:gradFill>
            <a:gsLst>
              <a:gs pos="0">
                <a:srgbClr val="FF892F"/>
              </a:gs>
              <a:gs pos="100000">
                <a:srgbClr val="F80066"/>
              </a:gs>
            </a:gsLst>
            <a:lin ang="6201251"/>
          </a:gra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500">
                <a:latin typeface="American Typewriter"/>
                <a:ea typeface="American Typewriter"/>
                <a:cs typeface="American Typewriter"/>
                <a:sym typeface="American Typewriter"/>
              </a:defRPr>
            </a:lvl1pPr>
          </a:lstStyle>
          <a:p>
            <a:r>
              <a:t>Say and Do</a:t>
            </a:r>
          </a:p>
        </p:txBody>
      </p:sp>
      <p:sp>
        <p:nvSpPr>
          <p:cNvPr id="344" name="Hear"/>
          <p:cNvSpPr txBox="1"/>
          <p:nvPr/>
        </p:nvSpPr>
        <p:spPr>
          <a:xfrm>
            <a:off x="4324025" y="4019367"/>
            <a:ext cx="554864" cy="320041"/>
          </a:xfrm>
          <a:prstGeom prst="rect">
            <a:avLst/>
          </a:prstGeom>
          <a:gradFill>
            <a:gsLst>
              <a:gs pos="0">
                <a:srgbClr val="FF892F"/>
              </a:gs>
              <a:gs pos="100000">
                <a:srgbClr val="F80066"/>
              </a:gs>
            </a:gsLst>
            <a:lin ang="6201251"/>
          </a:gra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500">
                <a:latin typeface="American Typewriter"/>
                <a:ea typeface="American Typewriter"/>
                <a:cs typeface="American Typewriter"/>
                <a:sym typeface="American Typewriter"/>
              </a:defRPr>
            </a:lvl1pPr>
          </a:lstStyle>
          <a:p>
            <a:r>
              <a:t>Hear</a:t>
            </a:r>
          </a:p>
        </p:txBody>
      </p:sp>
      <p:sp>
        <p:nvSpPr>
          <p:cNvPr id="345" name="They wanted to compete digitally but were disappointed by their poor rate of online development. They intended to enhance company earnings by establishing an online presence."/>
          <p:cNvSpPr txBox="1"/>
          <p:nvPr/>
        </p:nvSpPr>
        <p:spPr>
          <a:xfrm>
            <a:off x="3653949" y="2167116"/>
            <a:ext cx="3338564" cy="980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latin typeface="American Typewriter"/>
                <a:ea typeface="American Typewriter"/>
                <a:cs typeface="American Typewriter"/>
                <a:sym typeface="American Typewriter"/>
              </a:defRPr>
            </a:lvl1pPr>
          </a:lstStyle>
          <a:p>
            <a:r>
              <a:t>They wanted to compete digitally but were disappointed by their poor rate of online development. They intended to enhance company earnings by establishing an online presence.</a:t>
            </a:r>
          </a:p>
        </p:txBody>
      </p:sp>
      <p:sp>
        <p:nvSpPr>
          <p:cNvPr id="346" name="They noticed significant growth among their competitors as a result of their competitors' businesses going online. As a result, HC Sons' morale was low since they couldn't catch up on the online front."/>
          <p:cNvSpPr txBox="1"/>
          <p:nvPr/>
        </p:nvSpPr>
        <p:spPr>
          <a:xfrm>
            <a:off x="6545494" y="3593447"/>
            <a:ext cx="3338564" cy="980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latin typeface="American Typewriter"/>
                <a:ea typeface="American Typewriter"/>
                <a:cs typeface="American Typewriter"/>
                <a:sym typeface="American Typewriter"/>
              </a:defRPr>
            </a:lvl1pPr>
          </a:lstStyle>
          <a:p>
            <a:r>
              <a:t>They noticed significant growth among their competitors as a result of their competitors' businesses going online. As a result, HC Sons' morale was low since they couldn't catch up on the online front.</a:t>
            </a:r>
          </a:p>
        </p:txBody>
      </p:sp>
      <p:sp>
        <p:nvSpPr>
          <p:cNvPr id="347" name="They discussed their plans with numerous freelancers regularly, but nothing appeared to work."/>
          <p:cNvSpPr txBox="1"/>
          <p:nvPr/>
        </p:nvSpPr>
        <p:spPr>
          <a:xfrm>
            <a:off x="3699057" y="5211219"/>
            <a:ext cx="3338564"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latin typeface="American Typewriter"/>
                <a:ea typeface="American Typewriter"/>
                <a:cs typeface="American Typewriter"/>
                <a:sym typeface="American Typewriter"/>
              </a:defRPr>
            </a:lvl1pPr>
          </a:lstStyle>
          <a:p>
            <a:r>
              <a:t>They discussed their plans with numerous freelancers regularly, but nothing appeared to work.</a:t>
            </a:r>
          </a:p>
        </p:txBody>
      </p:sp>
      <p:sp>
        <p:nvSpPr>
          <p:cNvPr id="348" name="They received a lot of advice from their friends, family, and coworkers. Unfortunately, their only alternative was to imitate the digital methods used by other businesses."/>
          <p:cNvSpPr txBox="1"/>
          <p:nvPr/>
        </p:nvSpPr>
        <p:spPr>
          <a:xfrm>
            <a:off x="806219" y="3689167"/>
            <a:ext cx="3338563" cy="980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latin typeface="American Typewriter"/>
                <a:ea typeface="American Typewriter"/>
                <a:cs typeface="American Typewriter"/>
                <a:sym typeface="American Typewriter"/>
              </a:defRPr>
            </a:lvl1pPr>
          </a:lstStyle>
          <a:p>
            <a:r>
              <a:t>They received a lot of advice from their friends, family, and coworkers. Unfortunately, their only alternative was to imitate the digital methods used by other businesses.</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5683</Words>
  <Application>Microsoft Macintosh PowerPoint</Application>
  <PresentationFormat>Widescreen</PresentationFormat>
  <Paragraphs>402</Paragraphs>
  <Slides>58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American Typewriter</vt:lpstr>
      <vt:lpstr>American Typewriter Semibold</vt:lpstr>
      <vt:lpstr>Arial</vt:lpstr>
      <vt:lpstr>Baskerville</vt:lpstr>
      <vt:lpstr>Baskerville SemiBold</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disha rattan</cp:lastModifiedBy>
  <cp:revision>1</cp:revision>
  <dcterms:modified xsi:type="dcterms:W3CDTF">2021-10-11T02:50:37Z</dcterms:modified>
</cp:coreProperties>
</file>